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347" r:id="rId3"/>
    <p:sldId id="344" r:id="rId4"/>
    <p:sldId id="345" r:id="rId5"/>
    <p:sldId id="346" r:id="rId6"/>
    <p:sldId id="318" r:id="rId7"/>
    <p:sldId id="266" r:id="rId8"/>
    <p:sldId id="375" r:id="rId9"/>
    <p:sldId id="311" r:id="rId10"/>
    <p:sldId id="349" r:id="rId11"/>
    <p:sldId id="358" r:id="rId12"/>
    <p:sldId id="359" r:id="rId13"/>
    <p:sldId id="357" r:id="rId14"/>
    <p:sldId id="312" r:id="rId15"/>
    <p:sldId id="313" r:id="rId16"/>
    <p:sldId id="314" r:id="rId17"/>
    <p:sldId id="342" r:id="rId18"/>
    <p:sldId id="343" r:id="rId19"/>
    <p:sldId id="315" r:id="rId20"/>
    <p:sldId id="267" r:id="rId21"/>
    <p:sldId id="355" r:id="rId22"/>
    <p:sldId id="356" r:id="rId23"/>
    <p:sldId id="373" r:id="rId24"/>
    <p:sldId id="325" r:id="rId25"/>
    <p:sldId id="378" r:id="rId26"/>
    <p:sldId id="353" r:id="rId27"/>
    <p:sldId id="361" r:id="rId28"/>
    <p:sldId id="351" r:id="rId29"/>
    <p:sldId id="360" r:id="rId30"/>
    <p:sldId id="352" r:id="rId31"/>
    <p:sldId id="316" r:id="rId32"/>
    <p:sldId id="379" r:id="rId33"/>
    <p:sldId id="317" r:id="rId34"/>
    <p:sldId id="319" r:id="rId35"/>
    <p:sldId id="320" r:id="rId36"/>
    <p:sldId id="321" r:id="rId37"/>
    <p:sldId id="369" r:id="rId38"/>
    <p:sldId id="370" r:id="rId39"/>
    <p:sldId id="366" r:id="rId40"/>
    <p:sldId id="367" r:id="rId41"/>
    <p:sldId id="368" r:id="rId42"/>
    <p:sldId id="374" r:id="rId43"/>
    <p:sldId id="362" r:id="rId44"/>
    <p:sldId id="363" r:id="rId45"/>
    <p:sldId id="339" r:id="rId46"/>
    <p:sldId id="330" r:id="rId47"/>
    <p:sldId id="377" r:id="rId48"/>
    <p:sldId id="354" r:id="rId49"/>
    <p:sldId id="331" r:id="rId50"/>
    <p:sldId id="333" r:id="rId51"/>
    <p:sldId id="376" r:id="rId52"/>
    <p:sldId id="268" r:id="rId53"/>
    <p:sldId id="269" r:id="rId54"/>
    <p:sldId id="371" r:id="rId55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2" autoAdjust="0"/>
  </p:normalViewPr>
  <p:slideViewPr>
    <p:cSldViewPr snapToGrid="0" snapToObjects="1">
      <p:cViewPr varScale="1">
        <p:scale>
          <a:sx n="86" d="100"/>
          <a:sy n="86" d="100"/>
        </p:scale>
        <p:origin x="63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15B25-C6C9-4543-BE77-B137C6173AA5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52F1-88D2-E444-985E-B2E2028AE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6064-E49A-DB47-9A18-EDA734D12B0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D3B4-DB75-614D-A1CA-B3A2049A0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D1CA2-27E9-AE4E-A0EB-7C24EB77F43B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2A557-FD4B-2A4E-88DF-97FFCE03D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60608-B3F0-3A48-8A6D-FB11648E6757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2B8A2-690B-5E44-B9F5-74E6720E9B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B530A-1C8D-D94F-812E-729913497707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8671C-7BC9-B743-8998-758E6BD03E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2479E-8956-4042-99D6-658E619FE70A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3DF9B-D2A7-1B49-A586-08AD0773BB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98422-98D5-DF46-A37D-436D4E164D40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8958B-50DE-2946-949D-487E91F17308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CDDD5-8EC7-B546-B29D-821F655F35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A82E3-FD6C-2945-BC80-DE7266D179F6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0CBB1-8226-E947-AFEE-704FC42E74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4FA64-8E8E-AF43-BD8F-D304F566E31C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42E68-6387-4E4C-A692-8E5B84326D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7DFFA-A666-F448-A716-7BA64C326069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5721C-688D-1549-B7A6-9082B21F3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95604-909A-314E-AD06-3082293F8A08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7D715-579C-F345-94A7-FAE930646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FEFA3-82CC-9C41-BBD5-875706FC1C5F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909A-82C9-A04C-8AF4-BDACE47923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11802-746F-AD4F-9E34-B75DE851A766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73397-9214-6C40-AB1D-23720D25C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B3ABB7-4A7D-9641-BB70-43EE564399FC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5CDDD5-8EC7-B546-B29D-821F655F35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ed.svaaii@gmail.com" TargetMode="External"/><Relationship Id="rId2" Type="http://schemas.openxmlformats.org/officeDocument/2006/relationships/hyperlink" Target="http://www.siliconvalleyaaii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channelUC4GepcU8lzx8rZMaWNBeJt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schwab.com/" TargetMode="External"/><Relationship Id="rId13" Type="http://schemas.openxmlformats.org/officeDocument/2006/relationships/hyperlink" Target="https://muscularportfolios.com" TargetMode="External"/><Relationship Id="rId3" Type="http://schemas.openxmlformats.org/officeDocument/2006/relationships/hyperlink" Target="http://siliconvalleyaaii.org/" TargetMode="External"/><Relationship Id="rId7" Type="http://schemas.openxmlformats.org/officeDocument/2006/relationships/hyperlink" Target="https://fidelity.com/" TargetMode="External"/><Relationship Id="rId12" Type="http://schemas.openxmlformats.org/officeDocument/2006/relationships/hyperlink" Target="https://rickferri.com/investment-philosophy/" TargetMode="External"/><Relationship Id="rId2" Type="http://schemas.openxmlformats.org/officeDocument/2006/relationships/hyperlink" Target="http://aai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nguard.com/" TargetMode="External"/><Relationship Id="rId11" Type="http://schemas.openxmlformats.org/officeDocument/2006/relationships/hyperlink" Target="https://obliviousinvestor.com/index-funds/" TargetMode="External"/><Relationship Id="rId5" Type="http://schemas.openxmlformats.org/officeDocument/2006/relationships/hyperlink" Target="https://portfoliovisualizer.com/" TargetMode="External"/><Relationship Id="rId10" Type="http://schemas.openxmlformats.org/officeDocument/2006/relationships/hyperlink" Target="http://bogleheads.org/" TargetMode="External"/><Relationship Id="rId4" Type="http://schemas.openxmlformats.org/officeDocument/2006/relationships/hyperlink" Target="https://sccld.org/resources/business/" TargetMode="External"/><Relationship Id="rId9" Type="http://schemas.openxmlformats.org/officeDocument/2006/relationships/hyperlink" Target="http://scallan.com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016000" y="1269999"/>
            <a:ext cx="7099300" cy="3111499"/>
          </a:xfrm>
        </p:spPr>
        <p:txBody>
          <a:bodyPr/>
          <a:lstStyle/>
          <a:p>
            <a:r>
              <a:rPr lang="en-US" sz="2400" b="1" dirty="0"/>
              <a:t>Silicon Valley Chapter</a:t>
            </a:r>
            <a:br>
              <a:rPr lang="en-US" sz="2400" b="1" dirty="0"/>
            </a:br>
            <a:r>
              <a:rPr lang="en-US" sz="2400" b="1" dirty="0"/>
              <a:t>American Association of Individual Investors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800" b="1" i="1" dirty="0"/>
              <a:t>Financial Planning Workshops</a:t>
            </a:r>
            <a:br>
              <a:rPr lang="en-US" sz="2400" b="1" i="1" dirty="0"/>
            </a:br>
            <a:r>
              <a:rPr lang="en-US" sz="2400" dirty="0"/>
              <a:t>Investing … Part 1</a:t>
            </a:r>
            <a:br>
              <a:rPr lang="en-US" sz="2400" b="1" dirty="0"/>
            </a:b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98500" y="4381499"/>
            <a:ext cx="7772400" cy="1651001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595959"/>
                </a:solidFill>
              </a:rPr>
              <a:t>Website: </a:t>
            </a:r>
            <a:r>
              <a:rPr lang="en-US" sz="2400" b="1" dirty="0">
                <a:solidFill>
                  <a:srgbClr val="595959"/>
                </a:solidFill>
                <a:hlinkClick r:id="rId2"/>
              </a:rPr>
              <a:t>www.siliconvalleyaaii.org</a:t>
            </a:r>
            <a:endParaRPr lang="en-US" sz="2400" b="1" dirty="0">
              <a:solidFill>
                <a:srgbClr val="595959"/>
              </a:solidFill>
            </a:endParaRPr>
          </a:p>
          <a:p>
            <a:r>
              <a:rPr lang="en-US" sz="2400" b="1" dirty="0">
                <a:solidFill>
                  <a:srgbClr val="595959"/>
                </a:solidFill>
              </a:rPr>
              <a:t>Email: </a:t>
            </a:r>
            <a:r>
              <a:rPr lang="en-US" sz="2400" b="1" dirty="0">
                <a:solidFill>
                  <a:srgbClr val="595959"/>
                </a:solidFill>
                <a:hlinkClick r:id="rId3"/>
              </a:rPr>
              <a:t>dstikes.svaaii@gmail.com</a:t>
            </a:r>
            <a:r>
              <a:rPr lang="en-US" sz="2400" b="1" dirty="0">
                <a:solidFill>
                  <a:srgbClr val="59595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06400"/>
            <a:ext cx="5407025" cy="876300"/>
          </a:xfrm>
        </p:spPr>
        <p:txBody>
          <a:bodyPr/>
          <a:lstStyle/>
          <a:p>
            <a:pPr algn="l"/>
            <a:r>
              <a:rPr lang="en-US" sz="2800" b="1" u="sng" dirty="0"/>
              <a:t>Techniques to Control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Diversification of asset classes </a:t>
            </a:r>
            <a:endParaRPr lang="en-US" sz="2600" dirty="0"/>
          </a:p>
          <a:p>
            <a:pPr lvl="1"/>
            <a:r>
              <a:rPr lang="en-US" b="1" dirty="0"/>
              <a:t>Cash / Bonds / Stocks </a:t>
            </a:r>
            <a:endParaRPr lang="en-US" sz="2400" dirty="0"/>
          </a:p>
          <a:p>
            <a:pPr lvl="1"/>
            <a:r>
              <a:rPr lang="en-US" b="1" dirty="0"/>
              <a:t>Domestic / International </a:t>
            </a:r>
            <a:endParaRPr lang="en-US" sz="2400" dirty="0"/>
          </a:p>
          <a:p>
            <a:r>
              <a:rPr lang="en-US" b="1" dirty="0"/>
              <a:t>Tax diversification </a:t>
            </a:r>
            <a:endParaRPr lang="en-US" sz="2600" dirty="0"/>
          </a:p>
          <a:p>
            <a:pPr lvl="1"/>
            <a:r>
              <a:rPr lang="en-US" b="1" dirty="0"/>
              <a:t>Taxable, tax-deferred and tax-free accounts </a:t>
            </a:r>
            <a:endParaRPr lang="en-US" dirty="0"/>
          </a:p>
          <a:p>
            <a:r>
              <a:rPr lang="en-US" b="1" dirty="0"/>
              <a:t>Time diversification </a:t>
            </a:r>
            <a:endParaRPr lang="en-US" dirty="0"/>
          </a:p>
          <a:p>
            <a:pPr lvl="1"/>
            <a:r>
              <a:rPr lang="en-US" b="1" dirty="0"/>
              <a:t>Dollar cost averaging </a:t>
            </a:r>
            <a:endParaRPr lang="en-US" sz="2600" dirty="0"/>
          </a:p>
          <a:p>
            <a:pPr lvl="1"/>
            <a:r>
              <a:rPr lang="en-US" b="1" dirty="0"/>
              <a:t>Value averaging 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4000"/>
            <a:ext cx="4302125" cy="647700"/>
          </a:xfrm>
        </p:spPr>
        <p:txBody>
          <a:bodyPr/>
          <a:lstStyle/>
          <a:p>
            <a:pPr algn="l"/>
            <a:r>
              <a:rPr lang="en-US" sz="2800" b="1" u="sng" dirty="0"/>
              <a:t>Dollar Cost Averaging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54100"/>
            <a:ext cx="8042276" cy="5221567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/>
              <a:t>Invest a fixed $ amount at equal periods</a:t>
            </a:r>
          </a:p>
          <a:p>
            <a:pPr>
              <a:buNone/>
            </a:pPr>
            <a:r>
              <a:rPr lang="en-US" sz="2560" b="1" dirty="0"/>
              <a:t>  </a:t>
            </a:r>
            <a:r>
              <a:rPr lang="en-US" sz="2560" b="1" u="sng" dirty="0"/>
              <a:t>Month</a:t>
            </a:r>
            <a:r>
              <a:rPr lang="en-US" sz="2560" b="1" dirty="0"/>
              <a:t> </a:t>
            </a:r>
            <a:r>
              <a:rPr lang="en-US" sz="2560" b="1" u="sng" dirty="0"/>
              <a:t>$Amt</a:t>
            </a:r>
            <a:r>
              <a:rPr lang="en-US" sz="2560" b="1" dirty="0"/>
              <a:t>	  </a:t>
            </a:r>
            <a:r>
              <a:rPr lang="en-US" sz="2560" b="1" u="sng" dirty="0" err="1"/>
              <a:t>SharePr</a:t>
            </a:r>
            <a:r>
              <a:rPr lang="en-US" sz="2560" b="1" dirty="0"/>
              <a:t>      </a:t>
            </a:r>
            <a:r>
              <a:rPr lang="en-US" sz="2560" b="1" u="sng" dirty="0"/>
              <a:t>#Shares</a:t>
            </a:r>
            <a:r>
              <a:rPr lang="en-US" sz="2560" b="1" dirty="0"/>
              <a:t>	       </a:t>
            </a:r>
            <a:r>
              <a:rPr lang="en-US" sz="2560" b="1" u="sng" dirty="0" err="1"/>
              <a:t>TotalSh</a:t>
            </a:r>
            <a:r>
              <a:rPr lang="en-US" sz="2560" b="1" dirty="0"/>
              <a:t>   </a:t>
            </a:r>
            <a:r>
              <a:rPr lang="en-US" sz="2560" b="1" u="sng" dirty="0" err="1"/>
              <a:t>TotalVal</a:t>
            </a:r>
            <a:endParaRPr lang="en-US" sz="2560" b="1" u="sng" dirty="0"/>
          </a:p>
          <a:p>
            <a:pPr>
              <a:buNone/>
            </a:pPr>
            <a:r>
              <a:rPr lang="en-US" sz="2560" b="1" dirty="0"/>
              <a:t>   	1	$1000	     $10		100		100	$1000</a:t>
            </a:r>
          </a:p>
          <a:p>
            <a:pPr>
              <a:buNone/>
            </a:pPr>
            <a:r>
              <a:rPr lang="en-US" sz="2560" b="1" dirty="0"/>
              <a:t>   	2	$1000	       $9		111		211	$1899</a:t>
            </a:r>
          </a:p>
          <a:p>
            <a:pPr>
              <a:buNone/>
            </a:pPr>
            <a:r>
              <a:rPr lang="en-US" sz="2560" b="1" dirty="0"/>
              <a:t>   	3	$1000	       $8		125		337	$2696</a:t>
            </a:r>
          </a:p>
          <a:p>
            <a:pPr>
              <a:buNone/>
            </a:pPr>
            <a:r>
              <a:rPr lang="en-US" sz="2560" b="1" dirty="0"/>
              <a:t>   	4	$1000	     $10		100		437	$4370</a:t>
            </a:r>
          </a:p>
          <a:p>
            <a:pPr>
              <a:buNone/>
            </a:pPr>
            <a:r>
              <a:rPr lang="en-US" sz="2560" b="1" dirty="0"/>
              <a:t>   	5	$1000	     $12	   	  83		520	$6240</a:t>
            </a:r>
          </a:p>
          <a:p>
            <a:pPr>
              <a:buNone/>
            </a:pPr>
            <a:r>
              <a:rPr lang="en-US" sz="2560" b="1" dirty="0"/>
              <a:t>   	6	</a:t>
            </a:r>
            <a:r>
              <a:rPr lang="en-US" sz="2560" b="1" u="sng" dirty="0"/>
              <a:t>$1000</a:t>
            </a:r>
            <a:r>
              <a:rPr lang="en-US" sz="2560" b="1" dirty="0"/>
              <a:t>	     </a:t>
            </a:r>
            <a:r>
              <a:rPr lang="en-US" sz="2560" b="1" u="sng" dirty="0"/>
              <a:t>$11</a:t>
            </a:r>
            <a:r>
              <a:rPr lang="en-US" sz="2560" b="1" dirty="0"/>
              <a:t>	  	  </a:t>
            </a:r>
            <a:r>
              <a:rPr lang="en-US" sz="2560" b="1" u="sng" dirty="0"/>
              <a:t>91</a:t>
            </a:r>
            <a:r>
              <a:rPr lang="en-US" sz="2560" b="1" dirty="0"/>
              <a:t>		611	$6721</a:t>
            </a:r>
          </a:p>
          <a:p>
            <a:pPr>
              <a:buNone/>
            </a:pPr>
            <a:r>
              <a:rPr lang="en-US" sz="2560" b="1" dirty="0"/>
              <a:t>Total	$6000	  $10.00          611</a:t>
            </a:r>
          </a:p>
          <a:p>
            <a:pPr>
              <a:buNone/>
            </a:pPr>
            <a:r>
              <a:rPr lang="en-US" sz="2560" b="1" dirty="0"/>
              <a:t>Average cost of purchased shares = $6000/611 = $9.83</a:t>
            </a:r>
          </a:p>
          <a:p>
            <a:pPr>
              <a:buNone/>
            </a:pPr>
            <a:endParaRPr lang="en-US" sz="1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4500"/>
            <a:ext cx="3743325" cy="533400"/>
          </a:xfrm>
        </p:spPr>
        <p:txBody>
          <a:bodyPr/>
          <a:lstStyle/>
          <a:p>
            <a:pPr algn="l"/>
            <a:r>
              <a:rPr lang="en-US" sz="2800" b="1" u="sng" dirty="0"/>
              <a:t>Value Averaging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06500"/>
            <a:ext cx="8042276" cy="5069168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Adjust balance each period to target value</a:t>
            </a:r>
          </a:p>
          <a:p>
            <a:pPr>
              <a:buNone/>
            </a:pPr>
            <a:r>
              <a:rPr lang="en-US" b="1" u="sng" dirty="0"/>
              <a:t>Month</a:t>
            </a:r>
            <a:r>
              <a:rPr lang="en-US" b="1" dirty="0"/>
              <a:t>	</a:t>
            </a:r>
            <a:r>
              <a:rPr lang="en-US" b="1" u="sng" dirty="0"/>
              <a:t>$Amt</a:t>
            </a:r>
            <a:r>
              <a:rPr lang="en-US" b="1" dirty="0"/>
              <a:t>	</a:t>
            </a:r>
            <a:r>
              <a:rPr lang="en-US" b="1" u="sng" dirty="0" err="1"/>
              <a:t>SharePr</a:t>
            </a:r>
            <a:r>
              <a:rPr lang="en-US" b="1" dirty="0"/>
              <a:t>	</a:t>
            </a:r>
            <a:r>
              <a:rPr lang="en-US" b="1" u="sng" dirty="0"/>
              <a:t>#Shares</a:t>
            </a:r>
            <a:r>
              <a:rPr lang="en-US" b="1" dirty="0"/>
              <a:t>    </a:t>
            </a:r>
            <a:r>
              <a:rPr lang="en-US" b="1" u="sng" dirty="0" err="1"/>
              <a:t>TotalSh</a:t>
            </a:r>
            <a:r>
              <a:rPr lang="en-US" b="1" dirty="0"/>
              <a:t>	</a:t>
            </a:r>
            <a:r>
              <a:rPr lang="en-US" b="1" u="sng" dirty="0" err="1"/>
              <a:t>TotalVal</a:t>
            </a:r>
            <a:endParaRPr lang="en-US" b="1" u="sng" dirty="0"/>
          </a:p>
          <a:p>
            <a:pPr>
              <a:buNone/>
            </a:pPr>
            <a:r>
              <a:rPr lang="en-US" b="1" dirty="0"/>
              <a:t>   1	$1000	     $10		  100	        100	$1000</a:t>
            </a:r>
          </a:p>
          <a:p>
            <a:pPr>
              <a:buNone/>
            </a:pPr>
            <a:r>
              <a:rPr lang="en-US" b="1" dirty="0"/>
              <a:t>   2	$1100	       $9		  122	        222	$2000</a:t>
            </a:r>
          </a:p>
          <a:p>
            <a:pPr>
              <a:buNone/>
            </a:pPr>
            <a:r>
              <a:rPr lang="en-US" b="1" dirty="0"/>
              <a:t>   3	$1224	       $8		  153	        375	$3000</a:t>
            </a:r>
          </a:p>
          <a:p>
            <a:pPr>
              <a:buNone/>
            </a:pPr>
            <a:r>
              <a:rPr lang="en-US" b="1" dirty="0"/>
              <a:t>   4	  $250	     $10		    25	        400	$4000</a:t>
            </a:r>
          </a:p>
          <a:p>
            <a:pPr>
              <a:buNone/>
            </a:pPr>
            <a:r>
              <a:rPr lang="en-US" b="1" dirty="0"/>
              <a:t>   5	  $200	     $12	  	    17	        417	$5000</a:t>
            </a:r>
          </a:p>
          <a:p>
            <a:pPr>
              <a:buNone/>
            </a:pPr>
            <a:r>
              <a:rPr lang="en-US" b="1" dirty="0"/>
              <a:t>   6	</a:t>
            </a:r>
            <a:r>
              <a:rPr lang="en-US" b="1" u="sng" dirty="0"/>
              <a:t>$1413</a:t>
            </a:r>
            <a:r>
              <a:rPr lang="en-US" b="1" dirty="0"/>
              <a:t>	     </a:t>
            </a:r>
            <a:r>
              <a:rPr lang="en-US" b="1" u="sng" dirty="0"/>
              <a:t>$11</a:t>
            </a:r>
            <a:r>
              <a:rPr lang="en-US" b="1" dirty="0"/>
              <a:t>	  	  </a:t>
            </a:r>
            <a:r>
              <a:rPr lang="en-US" b="1" u="sng" dirty="0"/>
              <a:t>128</a:t>
            </a:r>
            <a:r>
              <a:rPr lang="en-US" b="1" dirty="0"/>
              <a:t>	        545	$6000</a:t>
            </a:r>
          </a:p>
          <a:p>
            <a:pPr>
              <a:buNone/>
            </a:pPr>
            <a:r>
              <a:rPr lang="en-US" b="1" dirty="0"/>
              <a:t>Total	$5187	  $10.00	  545</a:t>
            </a:r>
          </a:p>
          <a:p>
            <a:pPr>
              <a:buNone/>
            </a:pPr>
            <a:r>
              <a:rPr lang="en-US" b="1" dirty="0"/>
              <a:t>Average cost of purchased shares = $5187 / 545 = $9.52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800"/>
            <a:ext cx="5140325" cy="762000"/>
          </a:xfrm>
        </p:spPr>
        <p:txBody>
          <a:bodyPr/>
          <a:lstStyle/>
          <a:p>
            <a:pPr algn="l"/>
            <a:r>
              <a:rPr lang="en-US" sz="2800" b="1" u="sng" dirty="0"/>
              <a:t>Typical Life Cycle Investing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9275" y="1257299"/>
          <a:ext cx="8042276" cy="497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4849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Early</a:t>
                      </a:r>
                    </a:p>
                    <a:p>
                      <a:r>
                        <a:rPr lang="en-US" sz="2000" b="1" dirty="0"/>
                        <a:t>Career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Mid</a:t>
                      </a:r>
                    </a:p>
                    <a:p>
                      <a:r>
                        <a:rPr lang="en-US" sz="2000" b="1" dirty="0"/>
                        <a:t>Career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Late</a:t>
                      </a:r>
                    </a:p>
                    <a:p>
                      <a:r>
                        <a:rPr lang="en-US" sz="2000" b="1" dirty="0"/>
                        <a:t>Career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Early</a:t>
                      </a:r>
                    </a:p>
                    <a:p>
                      <a:r>
                        <a:rPr lang="en-US" sz="2000" b="1" dirty="0" err="1"/>
                        <a:t>Retrmnt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Late</a:t>
                      </a:r>
                    </a:p>
                    <a:p>
                      <a:r>
                        <a:rPr lang="en-US" sz="2000" b="1" dirty="0" err="1"/>
                        <a:t>Retrmnt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357">
                <a:tc>
                  <a:txBody>
                    <a:bodyPr/>
                    <a:lstStyle/>
                    <a:p>
                      <a:r>
                        <a:rPr lang="en-US" sz="2000" b="1" dirty="0"/>
                        <a:t>Time Horizon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357">
                <a:tc>
                  <a:txBody>
                    <a:bodyPr/>
                    <a:lstStyle/>
                    <a:p>
                      <a:r>
                        <a:rPr lang="en-US" sz="2000" b="1" dirty="0"/>
                        <a:t>Risk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357">
                <a:tc>
                  <a:txBody>
                    <a:bodyPr/>
                    <a:lstStyle/>
                    <a:p>
                      <a:r>
                        <a:rPr lang="en-US" sz="2000" b="1" dirty="0"/>
                        <a:t>Income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357">
                <a:tc>
                  <a:txBody>
                    <a:bodyPr/>
                    <a:lstStyle/>
                    <a:p>
                      <a:r>
                        <a:rPr lang="en-US" sz="2000" b="1" dirty="0"/>
                        <a:t>Tax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31800"/>
            <a:ext cx="7348632" cy="469900"/>
          </a:xfrm>
        </p:spPr>
        <p:txBody>
          <a:bodyPr/>
          <a:lstStyle/>
          <a:p>
            <a:pPr algn="l"/>
            <a:r>
              <a:rPr lang="en-US" sz="2800" b="1" u="sng" dirty="0"/>
              <a:t>2. The Investment Policy Statement, 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4900"/>
            <a:ext cx="8042276" cy="5170768"/>
          </a:xfrm>
        </p:spPr>
        <p:txBody>
          <a:bodyPr>
            <a:normAutofit/>
          </a:bodyPr>
          <a:lstStyle/>
          <a:p>
            <a:r>
              <a:rPr lang="en-US" b="1" dirty="0"/>
              <a:t>Outlines the general philosophy and objectives for managing the portfolio</a:t>
            </a:r>
          </a:p>
          <a:p>
            <a:r>
              <a:rPr lang="en-US" b="1" dirty="0"/>
              <a:t>Sets the rules and limitations</a:t>
            </a:r>
          </a:p>
          <a:p>
            <a:r>
              <a:rPr lang="en-US" b="1" dirty="0"/>
              <a:t>Defines the asset classes to be used and the broad asset allocation</a:t>
            </a:r>
          </a:p>
          <a:p>
            <a:r>
              <a:rPr lang="en-US" b="1" dirty="0"/>
              <a:t>Decision on asset location</a:t>
            </a:r>
          </a:p>
          <a:p>
            <a:r>
              <a:rPr lang="en-US" b="1" dirty="0"/>
              <a:t>Limits on tactical deviations for market conditions</a:t>
            </a:r>
          </a:p>
          <a:p>
            <a:r>
              <a:rPr lang="en-US" b="1" dirty="0"/>
              <a:t>Documents the rebalancing strategy</a:t>
            </a:r>
          </a:p>
          <a:p>
            <a:r>
              <a:rPr lang="en-US" b="1" dirty="0"/>
              <a:t>Spells out any prohibitions, e.g. no derivatives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9100"/>
            <a:ext cx="5280025" cy="800100"/>
          </a:xfrm>
        </p:spPr>
        <p:txBody>
          <a:bodyPr/>
          <a:lstStyle/>
          <a:p>
            <a:pPr algn="l"/>
            <a:r>
              <a:rPr lang="en-US" sz="2800" b="1" dirty="0"/>
              <a:t>Can you </a:t>
            </a:r>
            <a:r>
              <a:rPr lang="en-US" dirty="0"/>
              <a:t>Summarize Your</a:t>
            </a:r>
            <a:r>
              <a:rPr lang="en-US" sz="2800" b="1" dirty="0"/>
              <a:t> IPS</a:t>
            </a:r>
            <a:br>
              <a:rPr lang="en-US" sz="2800" b="1" u="sng" dirty="0"/>
            </a:br>
            <a:r>
              <a:rPr lang="en-US" sz="2800" b="1" u="sng" dirty="0"/>
              <a:t>on an Index Card?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74800"/>
            <a:ext cx="7883525" cy="4368801"/>
          </a:xfrm>
        </p:spPr>
        <p:txBody>
          <a:bodyPr>
            <a:normAutofit/>
          </a:bodyPr>
          <a:lstStyle/>
          <a:p>
            <a:r>
              <a:rPr lang="en-US" b="1" dirty="0"/>
              <a:t>Example: </a:t>
            </a:r>
            <a:r>
              <a:rPr lang="en-US" sz="2000" b="1" dirty="0"/>
              <a:t>Christine Benz, Morningstar</a:t>
            </a:r>
          </a:p>
          <a:p>
            <a:pPr lvl="1"/>
            <a:r>
              <a:rPr lang="en-US" b="1" dirty="0"/>
              <a:t>Favor equity funds but gradually enlarge bond positions as retirement approaches</a:t>
            </a:r>
          </a:p>
          <a:p>
            <a:pPr lvl="1"/>
            <a:r>
              <a:rPr lang="en-US" b="1" dirty="0"/>
              <a:t>Hold cash and municipal-bond funds for near-term expenditures</a:t>
            </a:r>
          </a:p>
          <a:p>
            <a:pPr lvl="1"/>
            <a:r>
              <a:rPr lang="en-US" b="1" dirty="0"/>
              <a:t>Check up once a year; rebalance if asset allocation is +/-10% off target allocation </a:t>
            </a:r>
          </a:p>
          <a:p>
            <a:r>
              <a:rPr lang="en-US" b="1" dirty="0"/>
              <a:t>Ten words or less: </a:t>
            </a:r>
            <a:r>
              <a:rPr lang="en-US" sz="2000" b="1" dirty="0"/>
              <a:t>Fred Smith</a:t>
            </a:r>
          </a:p>
          <a:p>
            <a:pPr lvl="1"/>
            <a:r>
              <a:rPr lang="en-US" b="1" dirty="0"/>
              <a:t>Build a diversified portfolio of cheap index funds; Rebalance annually.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2900"/>
            <a:ext cx="6854825" cy="749300"/>
          </a:xfrm>
        </p:spPr>
        <p:txBody>
          <a:bodyPr/>
          <a:lstStyle/>
          <a:p>
            <a:pPr algn="l"/>
            <a:r>
              <a:rPr lang="en-US" sz="2800" b="1" u="sng" dirty="0"/>
              <a:t>3. Design Your Personalized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71600"/>
            <a:ext cx="8042277" cy="4904068"/>
          </a:xfrm>
        </p:spPr>
        <p:txBody>
          <a:bodyPr>
            <a:normAutofit/>
          </a:bodyPr>
          <a:lstStyle/>
          <a:p>
            <a:r>
              <a:rPr lang="en-US" b="1" dirty="0"/>
              <a:t>Research the asset classes defined in your IPS</a:t>
            </a:r>
          </a:p>
          <a:p>
            <a:pPr lvl="1"/>
            <a:r>
              <a:rPr lang="en-US" sz="2000" b="1" dirty="0"/>
              <a:t>Example: Which specific funds do you prefer to track</a:t>
            </a:r>
            <a:r>
              <a:rPr lang="en-US" b="1" dirty="0"/>
              <a:t>  </a:t>
            </a:r>
            <a:r>
              <a:rPr lang="en-US" sz="2000" b="1" dirty="0"/>
              <a:t> </a:t>
            </a:r>
            <a:r>
              <a:rPr lang="en-US" b="1" dirty="0"/>
              <a:t>U.S. stocks</a:t>
            </a:r>
            <a:r>
              <a:rPr lang="en-US" sz="2000" b="1" dirty="0"/>
              <a:t>?  Real estate?  Emerging market?</a:t>
            </a:r>
          </a:p>
          <a:p>
            <a:pPr lvl="1"/>
            <a:r>
              <a:rPr lang="en-US" sz="2000" b="1" dirty="0"/>
              <a:t>Lowest cost? Least tracking error?, etc.</a:t>
            </a:r>
          </a:p>
          <a:p>
            <a:r>
              <a:rPr lang="en-US" b="1" dirty="0"/>
              <a:t>Asset allocation</a:t>
            </a:r>
          </a:p>
          <a:p>
            <a:pPr lvl="1"/>
            <a:r>
              <a:rPr lang="en-US" sz="2000" b="1" dirty="0"/>
              <a:t>Pick an allocation to match your risk tolerance</a:t>
            </a:r>
          </a:p>
          <a:p>
            <a:r>
              <a:rPr lang="en-US" b="1" dirty="0"/>
              <a:t>Asset location</a:t>
            </a:r>
          </a:p>
          <a:p>
            <a:pPr lvl="1"/>
            <a:r>
              <a:rPr lang="en-US" sz="2000" b="1" dirty="0"/>
              <a:t>Decide which funds belong in which accounts</a:t>
            </a:r>
          </a:p>
          <a:p>
            <a:pPr lvl="2"/>
            <a:r>
              <a:rPr lang="en-US" b="1" dirty="0"/>
              <a:t>Fixed income funds in tax-deferred retirement accounts</a:t>
            </a:r>
          </a:p>
          <a:p>
            <a:pPr lvl="2"/>
            <a:r>
              <a:rPr lang="en-US" b="1" dirty="0"/>
              <a:t>Risky hi-growth funds in tax-free Roth accounts</a:t>
            </a:r>
          </a:p>
          <a:p>
            <a:pPr lvl="2"/>
            <a:r>
              <a:rPr lang="en-US" b="1" dirty="0"/>
              <a:t>Remaining funds in taxable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6562725" cy="971924"/>
          </a:xfrm>
        </p:spPr>
        <p:txBody>
          <a:bodyPr/>
          <a:lstStyle/>
          <a:p>
            <a:pPr algn="l"/>
            <a:r>
              <a:rPr lang="en-US" sz="2800" b="1" dirty="0"/>
              <a:t>Asset Location: Traditional Portfolio</a:t>
            </a:r>
            <a:br>
              <a:rPr lang="en-US" sz="2800" b="1" u="sng" dirty="0"/>
            </a:br>
            <a:r>
              <a:rPr lang="en-US" sz="2800" b="1" u="sng" dirty="0"/>
              <a:t>Rebalance each account separately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9275" y="1447801"/>
          <a:ext cx="8042276" cy="454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7466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Traditional IRA,</a:t>
                      </a:r>
                    </a:p>
                    <a:p>
                      <a:pPr algn="ctr"/>
                      <a:r>
                        <a:rPr lang="en-US" sz="1800" b="1" dirty="0"/>
                        <a:t>401(k),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Regular</a:t>
                      </a:r>
                      <a:r>
                        <a:rPr lang="en-US" sz="1800" b="1" baseline="0" dirty="0"/>
                        <a:t> account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Roth 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807">
                <a:tc>
                  <a:txBody>
                    <a:bodyPr/>
                    <a:lstStyle/>
                    <a:p>
                      <a:r>
                        <a:rPr lang="en-US" sz="1800" b="1" dirty="0"/>
                        <a:t>Fixed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807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Conserv</a:t>
                      </a:r>
                      <a:r>
                        <a:rPr lang="en-US" sz="1800" b="1" dirty="0"/>
                        <a:t>. stocks</a:t>
                      </a:r>
                    </a:p>
                    <a:p>
                      <a:r>
                        <a:rPr lang="en-US" sz="1800" b="1" dirty="0"/>
                        <a:t>     US stocks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807">
                <a:tc>
                  <a:txBody>
                    <a:bodyPr/>
                    <a:lstStyle/>
                    <a:p>
                      <a:r>
                        <a:rPr lang="en-US" sz="1800" b="1" dirty="0"/>
                        <a:t>Hi-growth</a:t>
                      </a:r>
                      <a:r>
                        <a:rPr lang="en-US" sz="1800" b="1" baseline="0" dirty="0"/>
                        <a:t> stocks</a:t>
                      </a:r>
                      <a:endParaRPr lang="en-US" sz="1800" b="1" dirty="0"/>
                    </a:p>
                    <a:p>
                      <a:r>
                        <a:rPr lang="en-US" sz="1800" b="1" dirty="0"/>
                        <a:t>     Intl. Stocks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712">
                <a:tc>
                  <a:txBody>
                    <a:bodyPr/>
                    <a:lstStyle/>
                    <a:p>
                      <a:r>
                        <a:rPr lang="en-US" sz="1800" b="1" dirty="0"/>
                        <a:t>Tax status</a:t>
                      </a:r>
                    </a:p>
                    <a:p>
                      <a:r>
                        <a:rPr lang="en-US" sz="1800" b="1" dirty="0"/>
                        <a:t>    Distributions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Tax-deferred</a:t>
                      </a:r>
                    </a:p>
                    <a:p>
                      <a:r>
                        <a:rPr lang="en-US" sz="1800" b="1" dirty="0"/>
                        <a:t>     Gains taxed</a:t>
                      </a:r>
                    </a:p>
                    <a:p>
                      <a:r>
                        <a:rPr lang="en-US" sz="1800" b="1" dirty="0"/>
                        <a:t>     as </a:t>
                      </a:r>
                      <a:r>
                        <a:rPr lang="en-US" sz="1800" b="1" dirty="0" err="1"/>
                        <a:t>Ord.Income</a:t>
                      </a:r>
                      <a:r>
                        <a:rPr lang="en-US" sz="18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Taxable</a:t>
                      </a:r>
                    </a:p>
                    <a:p>
                      <a:r>
                        <a:rPr lang="en-US" sz="1800" b="1" dirty="0"/>
                        <a:t>     Gains taxed</a:t>
                      </a:r>
                    </a:p>
                    <a:p>
                      <a:r>
                        <a:rPr lang="en-US" sz="1800" b="1" baseline="0" dirty="0"/>
                        <a:t>     </a:t>
                      </a:r>
                      <a:r>
                        <a:rPr lang="en-US" sz="1800" b="1" dirty="0"/>
                        <a:t>as </a:t>
                      </a:r>
                      <a:r>
                        <a:rPr lang="en-US" sz="1800" b="1" dirty="0" err="1"/>
                        <a:t>Cap.Gain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Tax-free</a:t>
                      </a:r>
                    </a:p>
                    <a:p>
                      <a:r>
                        <a:rPr lang="en-US" sz="1800" b="1" dirty="0"/>
                        <a:t>     No taxes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17500"/>
            <a:ext cx="6461125" cy="1127032"/>
          </a:xfrm>
        </p:spPr>
        <p:txBody>
          <a:bodyPr/>
          <a:lstStyle/>
          <a:p>
            <a:pPr algn="l"/>
            <a:r>
              <a:rPr lang="en-US" sz="2800" b="1" dirty="0"/>
              <a:t>Asset Location: Household Portfolio</a:t>
            </a:r>
            <a:br>
              <a:rPr lang="en-US" sz="2800" b="1" u="sng" dirty="0"/>
            </a:br>
            <a:r>
              <a:rPr lang="en-US" sz="2800" b="1" u="sng" dirty="0"/>
              <a:t>Rebalance total portfolio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9275" y="1600200"/>
          <a:ext cx="8042276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28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Traditional IRA,</a:t>
                      </a:r>
                    </a:p>
                    <a:p>
                      <a:pPr algn="ctr"/>
                      <a:r>
                        <a:rPr lang="en-US" b="1" dirty="0"/>
                        <a:t>401(k),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Regular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Roth 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r>
                        <a:rPr lang="en-US" b="1" dirty="0"/>
                        <a:t>Fixed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r>
                        <a:rPr lang="en-US" b="1" dirty="0" err="1"/>
                        <a:t>Conserv</a:t>
                      </a:r>
                      <a:r>
                        <a:rPr lang="en-US" b="1" dirty="0"/>
                        <a:t>. Stocks</a:t>
                      </a:r>
                    </a:p>
                    <a:p>
                      <a:r>
                        <a:rPr lang="en-US" b="1" dirty="0"/>
                        <a:t>     US</a:t>
                      </a:r>
                      <a:r>
                        <a:rPr lang="en-US" b="1" baseline="0" dirty="0"/>
                        <a:t> stocks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r>
                        <a:rPr lang="en-US" b="1" dirty="0"/>
                        <a:t>Hi-growth stocks</a:t>
                      </a:r>
                    </a:p>
                    <a:p>
                      <a:r>
                        <a:rPr lang="en-US" b="1" dirty="0"/>
                        <a:t>     Intl. stocks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r>
                        <a:rPr lang="en-US" b="1" dirty="0"/>
                        <a:t>Tax status</a:t>
                      </a:r>
                    </a:p>
                    <a:p>
                      <a:r>
                        <a:rPr lang="en-US" b="1" dirty="0"/>
                        <a:t>     Distributions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Tax-deferred</a:t>
                      </a:r>
                    </a:p>
                    <a:p>
                      <a:r>
                        <a:rPr lang="en-US" b="1" dirty="0"/>
                        <a:t>     Gains taxed</a:t>
                      </a:r>
                    </a:p>
                    <a:p>
                      <a:r>
                        <a:rPr lang="en-US" b="1" dirty="0"/>
                        <a:t>     as </a:t>
                      </a:r>
                      <a:r>
                        <a:rPr lang="en-US" b="1" dirty="0" err="1"/>
                        <a:t>Ord.Income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Taxable</a:t>
                      </a:r>
                    </a:p>
                    <a:p>
                      <a:r>
                        <a:rPr lang="en-US" b="1" dirty="0"/>
                        <a:t>     Gains taxed</a:t>
                      </a:r>
                    </a:p>
                    <a:p>
                      <a:r>
                        <a:rPr lang="en-US" b="1" dirty="0"/>
                        <a:t>     as </a:t>
                      </a:r>
                      <a:r>
                        <a:rPr lang="en-US" b="1" dirty="0" err="1"/>
                        <a:t>Cap.Gain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Tax-free</a:t>
                      </a:r>
                    </a:p>
                    <a:p>
                      <a:r>
                        <a:rPr lang="en-US" b="1" dirty="0"/>
                        <a:t>     No taxes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84200"/>
            <a:ext cx="5153025" cy="860332"/>
          </a:xfrm>
        </p:spPr>
        <p:txBody>
          <a:bodyPr/>
          <a:lstStyle/>
          <a:p>
            <a:pPr algn="l"/>
            <a:r>
              <a:rPr lang="en-US" sz="2800" b="1" u="sng" dirty="0"/>
              <a:t>4. Implement Your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55799"/>
            <a:ext cx="8042276" cy="3987801"/>
          </a:xfrm>
        </p:spPr>
        <p:txBody>
          <a:bodyPr>
            <a:normAutofit/>
          </a:bodyPr>
          <a:lstStyle/>
          <a:p>
            <a:r>
              <a:rPr lang="en-US" b="1" dirty="0"/>
              <a:t>Execute the trades to implement the portfolio for each account</a:t>
            </a:r>
          </a:p>
          <a:p>
            <a:r>
              <a:rPr lang="en-US" b="1" dirty="0"/>
              <a:t>Accounts may be at different financial institutions</a:t>
            </a:r>
          </a:p>
          <a:p>
            <a:pPr lvl="1"/>
            <a:r>
              <a:rPr lang="en-US" b="1" dirty="0"/>
              <a:t>Traditional IRAs and Roth IRA at Vanguard</a:t>
            </a:r>
          </a:p>
          <a:p>
            <a:pPr lvl="1"/>
            <a:r>
              <a:rPr lang="en-US" b="1" dirty="0"/>
              <a:t>Taxable account at Schwab, etc.</a:t>
            </a:r>
          </a:p>
          <a:p>
            <a:r>
              <a:rPr lang="en-US" b="1" dirty="0"/>
              <a:t>Execute all trades …</a:t>
            </a:r>
          </a:p>
          <a:p>
            <a:pPr lvl="1">
              <a:buNone/>
            </a:pPr>
            <a:r>
              <a:rPr lang="en-US" b="1" dirty="0"/>
              <a:t>… immediately</a:t>
            </a:r>
          </a:p>
          <a:p>
            <a:pPr lvl="1">
              <a:buNone/>
            </a:pPr>
            <a:r>
              <a:rPr lang="en-US" b="1" dirty="0"/>
              <a:t>… or Dollar cost average</a:t>
            </a:r>
          </a:p>
          <a:p>
            <a:pPr lvl="1">
              <a:buNone/>
            </a:pPr>
            <a:r>
              <a:rPr lang="en-US" b="1" dirty="0"/>
              <a:t>… or Value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4624"/>
          </a:xfrm>
        </p:spPr>
        <p:txBody>
          <a:bodyPr/>
          <a:lstStyle/>
          <a:p>
            <a:pPr algn="l"/>
            <a:r>
              <a:rPr lang="en-US" sz="2800" b="1" u="sng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8042276" cy="490406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AAII Silicon Valley Chapter and its directors offer their social media and website pages for educational purposes only. </a:t>
            </a:r>
          </a:p>
          <a:p>
            <a:r>
              <a:rPr lang="en-US" b="1" dirty="0"/>
              <a:t>The opinions expressed here are not necessarily those of AAII or the AAII Silicon Valley Chapter, whose only intent is to provide a background for understanding investment, personal finance and wealth management theory and practice. </a:t>
            </a:r>
          </a:p>
          <a:p>
            <a:r>
              <a:rPr lang="en-US" b="1" dirty="0"/>
              <a:t>Nothing on these sites should be considered solicitations or offers to buy or sell any financial instrument or specific trading advice for individuals.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55600"/>
            <a:ext cx="4683125" cy="681328"/>
          </a:xfrm>
        </p:spPr>
        <p:txBody>
          <a:bodyPr/>
          <a:lstStyle/>
          <a:p>
            <a:pPr algn="l"/>
            <a:r>
              <a:rPr lang="en-US" sz="2800" b="1" u="sng" dirty="0"/>
              <a:t>5. Review and Rebalance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Follow the review strategy defined in your IPS</a:t>
            </a:r>
          </a:p>
          <a:p>
            <a:r>
              <a:rPr lang="en-US" b="1" dirty="0"/>
              <a:t>For a passive portfolio …</a:t>
            </a:r>
          </a:p>
          <a:p>
            <a:pPr lvl="1">
              <a:buNone/>
            </a:pPr>
            <a:r>
              <a:rPr lang="en-US" b="1" dirty="0"/>
              <a:t>… calendar driven</a:t>
            </a:r>
          </a:p>
          <a:p>
            <a:pPr lvl="1">
              <a:buNone/>
            </a:pPr>
            <a:r>
              <a:rPr lang="en-US" b="1" dirty="0"/>
              <a:t>… or threshold driven</a:t>
            </a:r>
          </a:p>
          <a:p>
            <a:r>
              <a:rPr lang="en-US" b="1" dirty="0"/>
              <a:t>For an active portfolio …</a:t>
            </a:r>
          </a:p>
          <a:p>
            <a:pPr lvl="1">
              <a:buNone/>
            </a:pPr>
            <a:r>
              <a:rPr lang="en-US" b="1" dirty="0"/>
              <a:t>… may be necessary to monitor weekly or even daily</a:t>
            </a:r>
          </a:p>
          <a:p>
            <a:pPr lvl="1">
              <a:buNone/>
            </a:pPr>
            <a:r>
              <a:rPr lang="en-US" b="1" dirty="0"/>
              <a:t>… execute trades as spelled out in your IPS</a:t>
            </a:r>
          </a:p>
          <a:p>
            <a:r>
              <a:rPr lang="en-US" b="1" dirty="0"/>
              <a:t>Have you met the return projection and risk level defined in your IPS?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06400"/>
            <a:ext cx="4987925" cy="736600"/>
          </a:xfrm>
        </p:spPr>
        <p:txBody>
          <a:bodyPr/>
          <a:lstStyle/>
          <a:p>
            <a:pPr algn="l"/>
            <a:r>
              <a:rPr lang="en-US" sz="2800" b="1" u="sng" dirty="0"/>
              <a:t>Rebalancing Your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Rebalancing is necessary to reduce risk</a:t>
            </a:r>
          </a:p>
          <a:p>
            <a:r>
              <a:rPr lang="en-US" b="1" dirty="0"/>
              <a:t>Most helpful when it is most difficult</a:t>
            </a:r>
          </a:p>
          <a:p>
            <a:pPr lvl="1">
              <a:buNone/>
            </a:pPr>
            <a:r>
              <a:rPr lang="en-US" b="1" dirty="0"/>
              <a:t>	</a:t>
            </a:r>
            <a:r>
              <a:rPr lang="en-US" sz="2000" b="1" dirty="0"/>
              <a:t>Opposite of “Feed the winners and starve the losers”</a:t>
            </a:r>
          </a:p>
          <a:p>
            <a:r>
              <a:rPr lang="en-US" b="1" dirty="0"/>
              <a:t>Periodic or calendar driven: </a:t>
            </a:r>
            <a:r>
              <a:rPr lang="en-US" sz="2000" b="1" dirty="0"/>
              <a:t>Rebalance annually</a:t>
            </a:r>
          </a:p>
          <a:p>
            <a:pPr lvl="1">
              <a:buNone/>
            </a:pPr>
            <a:r>
              <a:rPr lang="en-US" b="1" dirty="0"/>
              <a:t>	</a:t>
            </a:r>
            <a:r>
              <a:rPr lang="en-US" sz="2000" b="1" dirty="0"/>
              <a:t>Rebalancing more often is not useful</a:t>
            </a:r>
          </a:p>
          <a:p>
            <a:r>
              <a:rPr lang="en-US" b="1" dirty="0"/>
              <a:t>Threshold or data driven: </a:t>
            </a:r>
            <a:r>
              <a:rPr lang="en-US" sz="2000" b="1" dirty="0"/>
              <a:t>Rebalance as necessary</a:t>
            </a:r>
          </a:p>
          <a:p>
            <a:pPr lvl="1">
              <a:buNone/>
            </a:pPr>
            <a:r>
              <a:rPr lang="en-US" b="1" dirty="0"/>
              <a:t>	</a:t>
            </a:r>
            <a:r>
              <a:rPr lang="en-US" sz="2000" b="1" dirty="0"/>
              <a:t>Check monthly or quarterly, but only rebalance when an actual asset allocation deviates from its strategic value by more than a predetermined amount, say 10% of the strategic value.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06400"/>
            <a:ext cx="6067425" cy="774700"/>
          </a:xfrm>
        </p:spPr>
        <p:txBody>
          <a:bodyPr/>
          <a:lstStyle/>
          <a:p>
            <a:pPr algn="l"/>
            <a:r>
              <a:rPr lang="en-US" sz="2800" b="1" u="sng" dirty="0"/>
              <a:t>Practical Aspects of Rebalancing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87500"/>
            <a:ext cx="8042276" cy="4356101"/>
          </a:xfrm>
        </p:spPr>
        <p:txBody>
          <a:bodyPr/>
          <a:lstStyle/>
          <a:p>
            <a:r>
              <a:rPr lang="en-US" b="1" dirty="0"/>
              <a:t>Use cash flows into or out of portfolio to rebalance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sz="2000" b="1" dirty="0"/>
              <a:t>e.g. monthly contributions, withdrawals, </a:t>
            </a:r>
            <a:r>
              <a:rPr lang="en-US" sz="2000" b="1" dirty="0" err="1"/>
              <a:t>RMDs</a:t>
            </a:r>
            <a:r>
              <a:rPr lang="en-US" sz="2000" b="1" dirty="0"/>
              <a:t>, etc.</a:t>
            </a:r>
          </a:p>
          <a:p>
            <a:r>
              <a:rPr lang="en-US" b="1" dirty="0"/>
              <a:t>Do not reinvest dividend distributions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sz="2000" b="1" dirty="0"/>
              <a:t>Let dividends accumulate in money market account, 	then use this to make rebalancing purchases </a:t>
            </a:r>
          </a:p>
          <a:p>
            <a:r>
              <a:rPr lang="en-US" b="1" dirty="0"/>
              <a:t>Many retirement plans offer automatic rebalancing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82600"/>
            <a:ext cx="4645025" cy="546100"/>
          </a:xfrm>
        </p:spPr>
        <p:txBody>
          <a:bodyPr/>
          <a:lstStyle/>
          <a:p>
            <a:r>
              <a:rPr lang="en-US" u="sng" dirty="0"/>
              <a:t>Asset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84300"/>
            <a:ext cx="8042276" cy="4559301"/>
          </a:xfrm>
        </p:spPr>
        <p:txBody>
          <a:bodyPr>
            <a:normAutofit/>
          </a:bodyPr>
          <a:lstStyle/>
          <a:p>
            <a:r>
              <a:rPr lang="en-US" b="1" dirty="0"/>
              <a:t>Fixed income</a:t>
            </a:r>
          </a:p>
          <a:p>
            <a:pPr lvl="1"/>
            <a:r>
              <a:rPr lang="en-US" b="1" dirty="0"/>
              <a:t>Cash and cash equivalents</a:t>
            </a:r>
          </a:p>
          <a:p>
            <a:pPr lvl="1"/>
            <a:r>
              <a:rPr lang="en-US" b="1" dirty="0"/>
              <a:t>Bonds</a:t>
            </a:r>
          </a:p>
          <a:p>
            <a:r>
              <a:rPr lang="en-US" b="1" dirty="0"/>
              <a:t>Equities</a:t>
            </a:r>
          </a:p>
          <a:p>
            <a:pPr lvl="1"/>
            <a:r>
              <a:rPr lang="en-US" b="1" dirty="0"/>
              <a:t>Domestic stocks</a:t>
            </a:r>
          </a:p>
          <a:p>
            <a:pPr lvl="1"/>
            <a:r>
              <a:rPr lang="en-US" b="1" dirty="0"/>
              <a:t>International stocks</a:t>
            </a:r>
          </a:p>
          <a:p>
            <a:r>
              <a:rPr lang="en-US" b="1" dirty="0"/>
              <a:t>Alternative investments</a:t>
            </a:r>
          </a:p>
          <a:p>
            <a:pPr lvl="1"/>
            <a:r>
              <a:rPr lang="en-US" b="1" dirty="0"/>
              <a:t>Real estate investment trusts (REITs)</a:t>
            </a:r>
          </a:p>
          <a:p>
            <a:pPr lvl="1"/>
            <a:r>
              <a:rPr lang="en-US" b="1" dirty="0"/>
              <a:t>Commodities</a:t>
            </a:r>
          </a:p>
          <a:p>
            <a:pPr lvl="1"/>
            <a:r>
              <a:rPr lang="en-US" b="1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71924"/>
          </a:xfrm>
        </p:spPr>
        <p:txBody>
          <a:bodyPr/>
          <a:lstStyle/>
          <a:p>
            <a:pPr algn="l"/>
            <a:r>
              <a:rPr lang="en-US" sz="2800" b="1" u="sng" dirty="0"/>
              <a:t>The Brinson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1986 Study by Gary Brinson et al., Updated 1991</a:t>
            </a:r>
          </a:p>
          <a:p>
            <a:pPr lvl="2">
              <a:buNone/>
            </a:pPr>
            <a:r>
              <a:rPr lang="en-US" sz="2400" b="1" dirty="0"/>
              <a:t>Survey of 82 major pension funds</a:t>
            </a:r>
          </a:p>
          <a:p>
            <a:r>
              <a:rPr lang="en-US" b="1" dirty="0"/>
              <a:t>Contributions to variance in portfolio performance</a:t>
            </a:r>
          </a:p>
          <a:p>
            <a:pPr lvl="1">
              <a:buNone/>
            </a:pPr>
            <a:r>
              <a:rPr lang="en-US" sz="2400" b="1" dirty="0"/>
              <a:t>	&gt;91% Investment policy decisions</a:t>
            </a:r>
          </a:p>
          <a:p>
            <a:pPr lvl="1">
              <a:buNone/>
            </a:pPr>
            <a:r>
              <a:rPr lang="en-US" sz="2400" b="1" dirty="0"/>
              <a:t>			i.e. deciding on asset classes and weights</a:t>
            </a:r>
          </a:p>
          <a:p>
            <a:pPr lvl="1">
              <a:buNone/>
            </a:pPr>
            <a:r>
              <a:rPr lang="en-US" sz="2400" b="1" dirty="0"/>
              <a:t>	&lt;5% Security selection within asset class</a:t>
            </a:r>
          </a:p>
          <a:p>
            <a:pPr lvl="1">
              <a:buNone/>
            </a:pPr>
            <a:r>
              <a:rPr lang="en-US" sz="2400" b="1" dirty="0"/>
              <a:t>			i.e. stock picking</a:t>
            </a:r>
          </a:p>
          <a:p>
            <a:pPr lvl="1">
              <a:buNone/>
            </a:pPr>
            <a:r>
              <a:rPr lang="en-US" sz="2400" b="1" dirty="0"/>
              <a:t>	&lt;2% Market timing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71924"/>
          </a:xfrm>
        </p:spPr>
        <p:txBody>
          <a:bodyPr/>
          <a:lstStyle/>
          <a:p>
            <a:pPr algn="l"/>
            <a:r>
              <a:rPr lang="en-US" u="sng" dirty="0"/>
              <a:t>Cash (1989-09/2022)</a:t>
            </a:r>
            <a:br>
              <a:rPr lang="en-US" u="sng" dirty="0"/>
            </a:br>
            <a:r>
              <a:rPr lang="en-US" sz="2800" u="sng" dirty="0"/>
              <a:t>portfoliovisualizer.com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BD9DC4-0C26-51D0-2D58-3DDB691B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59" y="4654328"/>
            <a:ext cx="8046720" cy="119909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4FC43CC-058B-3AAE-2BFC-4F779AEC9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755648"/>
            <a:ext cx="8042275" cy="3462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BB4B98-A519-B2D1-60B9-F620F3B6C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" y="5330899"/>
            <a:ext cx="8046720" cy="3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99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6700"/>
            <a:ext cx="7172325" cy="876300"/>
          </a:xfrm>
        </p:spPr>
        <p:txBody>
          <a:bodyPr/>
          <a:lstStyle/>
          <a:p>
            <a:r>
              <a:rPr lang="en-US" sz="2800" b="1" u="sng" dirty="0"/>
              <a:t>Characteristics for </a:t>
            </a:r>
            <a:br>
              <a:rPr lang="en-US" sz="2800" b="1" u="sng" dirty="0"/>
            </a:br>
            <a:r>
              <a:rPr lang="en-US" sz="2800" b="1" u="sng" dirty="0"/>
              <a:t>Cash and Cash Equivalents </a:t>
            </a:r>
            <a:r>
              <a:rPr lang="en-US" sz="2200" b="1" u="sng" dirty="0"/>
              <a:t>(1989-09/2022)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Low return</a:t>
            </a:r>
          </a:p>
          <a:p>
            <a:pPr lvl="1">
              <a:buNone/>
            </a:pPr>
            <a:r>
              <a:rPr lang="en-US" b="1" dirty="0"/>
              <a:t>	Compound Annual Growth Rate = 2.75%</a:t>
            </a:r>
          </a:p>
          <a:p>
            <a:r>
              <a:rPr lang="en-US" b="1" dirty="0"/>
              <a:t>Low risk</a:t>
            </a:r>
          </a:p>
          <a:p>
            <a:pPr lvl="1">
              <a:buNone/>
            </a:pPr>
            <a:r>
              <a:rPr lang="en-US" b="1" dirty="0"/>
              <a:t>	Standard deviation = 0.70%</a:t>
            </a:r>
          </a:p>
          <a:p>
            <a:r>
              <a:rPr lang="en-US" b="1" dirty="0"/>
              <a:t>Sharpe ratio = N/A</a:t>
            </a:r>
          </a:p>
          <a:p>
            <a:r>
              <a:rPr lang="en-US" b="1" dirty="0"/>
              <a:t>Best year: 8.61%  </a:t>
            </a:r>
            <a:r>
              <a:rPr lang="en-US" sz="2000" b="1" dirty="0"/>
              <a:t>(1989)</a:t>
            </a:r>
          </a:p>
          <a:p>
            <a:r>
              <a:rPr lang="en-US" b="1" dirty="0"/>
              <a:t>Worst year: 0.03%  </a:t>
            </a:r>
            <a:r>
              <a:rPr lang="en-US" sz="2000" b="1" dirty="0"/>
              <a:t>(2014)</a:t>
            </a:r>
          </a:p>
          <a:p>
            <a:r>
              <a:rPr lang="en-US" b="1" dirty="0"/>
              <a:t>Number of down years: 0/35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9100"/>
            <a:ext cx="6753225" cy="1003300"/>
          </a:xfrm>
        </p:spPr>
        <p:txBody>
          <a:bodyPr/>
          <a:lstStyle/>
          <a:p>
            <a:pPr algn="l"/>
            <a:r>
              <a:rPr lang="en-US" sz="2800" b="1" dirty="0"/>
              <a:t>Total U.S. Bond Market </a:t>
            </a:r>
            <a:r>
              <a:rPr lang="en-US" sz="2200" b="1" dirty="0"/>
              <a:t>(1989 </a:t>
            </a:r>
            <a:r>
              <a:rPr lang="en-US" sz="2200" dirty="0"/>
              <a:t>- </a:t>
            </a:r>
            <a:r>
              <a:rPr lang="en-US" sz="2200" b="1" dirty="0"/>
              <a:t>09/2022)</a:t>
            </a:r>
            <a:r>
              <a:rPr lang="en-US" u="sng" dirty="0"/>
              <a:t>    </a:t>
            </a:r>
            <a:r>
              <a:rPr lang="en-US" sz="2400" u="sng" dirty="0"/>
              <a:t>portfoliovisualizer.com</a:t>
            </a:r>
            <a:r>
              <a:rPr lang="en-US" sz="2400" b="1" u="sng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A750A0-4AE6-2555-F327-6AAD568D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4856978"/>
            <a:ext cx="8046720" cy="14964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88E5EF-CCA4-DF0C-F943-6C88E50BD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275" y="1755648"/>
            <a:ext cx="8042275" cy="351876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C6052D-544F-AF9E-A254-BA568B0F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" y="5467985"/>
            <a:ext cx="8046720" cy="3470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6700"/>
            <a:ext cx="6916845" cy="1001434"/>
          </a:xfrm>
        </p:spPr>
        <p:txBody>
          <a:bodyPr/>
          <a:lstStyle/>
          <a:p>
            <a:pPr algn="l"/>
            <a:r>
              <a:rPr lang="en-US" sz="2800" b="1" dirty="0"/>
              <a:t>Characteristics for </a:t>
            </a:r>
            <a:br>
              <a:rPr lang="en-US" sz="2800" b="1" dirty="0"/>
            </a:br>
            <a:r>
              <a:rPr lang="en-US" sz="2800" b="1" u="sng" dirty="0"/>
              <a:t>Total US Bond Market </a:t>
            </a:r>
            <a:r>
              <a:rPr lang="en-US" sz="2200" b="1" u="sng" dirty="0"/>
              <a:t>(1989-09/2022)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Higher return than cash</a:t>
            </a:r>
          </a:p>
          <a:p>
            <a:pPr lvl="1">
              <a:buNone/>
            </a:pPr>
            <a:r>
              <a:rPr lang="en-US" b="1" dirty="0"/>
              <a:t>	Compound Annual Growth Rate = 5.14%</a:t>
            </a:r>
          </a:p>
          <a:p>
            <a:r>
              <a:rPr lang="en-US" b="1" dirty="0"/>
              <a:t>Higher risk</a:t>
            </a:r>
          </a:p>
          <a:p>
            <a:pPr lvl="1">
              <a:buNone/>
            </a:pPr>
            <a:r>
              <a:rPr lang="en-US" b="1" dirty="0"/>
              <a:t>	Standard deviation = 3.92%</a:t>
            </a:r>
          </a:p>
          <a:p>
            <a:r>
              <a:rPr lang="en-US" b="1" dirty="0"/>
              <a:t>Sharpe ratio = 0.62</a:t>
            </a:r>
          </a:p>
          <a:p>
            <a:r>
              <a:rPr lang="en-US" b="1" dirty="0"/>
              <a:t>Best year:  18.18% (1995)</a:t>
            </a:r>
            <a:endParaRPr lang="en-US" sz="2000" b="1" dirty="0"/>
          </a:p>
          <a:p>
            <a:r>
              <a:rPr lang="en-US" b="1" dirty="0"/>
              <a:t>Worst year: -14.65% (2022) </a:t>
            </a:r>
            <a:endParaRPr lang="en-US" sz="2000" b="1" dirty="0"/>
          </a:p>
          <a:p>
            <a:r>
              <a:rPr lang="en-US" b="1" dirty="0"/>
              <a:t>Number of down years: 5/35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9100"/>
            <a:ext cx="6892925" cy="850900"/>
          </a:xfrm>
        </p:spPr>
        <p:txBody>
          <a:bodyPr/>
          <a:lstStyle/>
          <a:p>
            <a:pPr algn="l"/>
            <a:r>
              <a:rPr lang="en-US" sz="2800" b="1" dirty="0"/>
              <a:t>Total U.S. Stock Market </a:t>
            </a:r>
            <a:r>
              <a:rPr lang="en-US" sz="2200" b="1" dirty="0"/>
              <a:t>(1989 – 09/2022)</a:t>
            </a:r>
            <a:br>
              <a:rPr lang="en-US" sz="2800" b="1" u="sng" dirty="0"/>
            </a:br>
            <a:r>
              <a:rPr lang="en-US" sz="2400" u="sng" dirty="0"/>
              <a:t>portfoliovisualizer.com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F40FF-465B-F0BB-4F24-6B18B7C03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3414712"/>
            <a:ext cx="38100" cy="285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EF690D-BA32-C7E6-789A-F167527B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" y="4851016"/>
            <a:ext cx="8046720" cy="130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A6388-778B-C628-3B4A-8DB01C045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755648"/>
            <a:ext cx="8046720" cy="3385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28810C-8CF5-70A3-8072-DEA524E5E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" y="5286580"/>
            <a:ext cx="8046720" cy="340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8300"/>
            <a:ext cx="8042276" cy="1076232"/>
          </a:xfrm>
        </p:spPr>
        <p:txBody>
          <a:bodyPr/>
          <a:lstStyle/>
          <a:p>
            <a:pPr algn="l"/>
            <a:r>
              <a:rPr lang="en-US" sz="2400" b="1" dirty="0"/>
              <a:t>Silicon Valley Chapter</a:t>
            </a:r>
            <a:br>
              <a:rPr lang="en-US" sz="2400" b="1" dirty="0"/>
            </a:br>
            <a:r>
              <a:rPr lang="en-US" sz="2400" b="1" u="sng" dirty="0"/>
              <a:t>American Association of Individual Investors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07505" cy="4675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95" b="1" dirty="0"/>
              <a:t>Please check us out!</a:t>
            </a:r>
          </a:p>
          <a:p>
            <a:r>
              <a:rPr lang="en-US" sz="2000" b="1" dirty="0"/>
              <a:t>Chapter website: </a:t>
            </a:r>
            <a:r>
              <a:rPr lang="en-US" sz="2000" b="1" dirty="0" err="1"/>
              <a:t>www.siliconvalleyaaii.org</a:t>
            </a:r>
            <a:r>
              <a:rPr lang="en-US" sz="2000" b="1" dirty="0"/>
              <a:t> </a:t>
            </a:r>
          </a:p>
          <a:p>
            <a:r>
              <a:rPr lang="en-US" sz="2000" b="1" dirty="0" err="1"/>
              <a:t>Meetups</a:t>
            </a:r>
            <a:r>
              <a:rPr lang="en-US" sz="2000" b="1" dirty="0"/>
              <a:t>: </a:t>
            </a:r>
            <a:r>
              <a:rPr lang="en-US" sz="2000" b="1" dirty="0" err="1"/>
              <a:t>www.meetup.com/AAII-Silicon-Valley-Meetup</a:t>
            </a:r>
            <a:endParaRPr lang="en-US" sz="2000" b="1" dirty="0"/>
          </a:p>
          <a:p>
            <a:r>
              <a:rPr lang="en-US" sz="2000" b="1" dirty="0" err="1"/>
              <a:t>Facebook</a:t>
            </a:r>
            <a:r>
              <a:rPr lang="en-US" sz="2000" b="1" dirty="0"/>
              <a:t>: </a:t>
            </a:r>
            <a:r>
              <a:rPr lang="en-US" sz="2000" b="1" dirty="0" err="1"/>
              <a:t>www.facebook.com/sv.aa</a:t>
            </a:r>
            <a:endParaRPr lang="en-US" sz="2000" b="1" dirty="0"/>
          </a:p>
          <a:p>
            <a:r>
              <a:rPr lang="en-US" sz="2000" b="1" dirty="0"/>
              <a:t>YouTube Channel</a:t>
            </a:r>
          </a:p>
          <a:p>
            <a:pPr>
              <a:buNone/>
            </a:pPr>
            <a:r>
              <a:rPr lang="en-US" sz="2000" b="1" dirty="0"/>
              <a:t>       </a:t>
            </a:r>
            <a:r>
              <a:rPr lang="en-US" sz="2000" b="1" dirty="0">
                <a:hlinkClick r:id="rId2"/>
              </a:rPr>
              <a:t>www.youtube.comchannelUC4GepcU8lzx8rZMaWNBeJtA</a:t>
            </a:r>
            <a:endParaRPr lang="en-US" sz="2000" b="1" dirty="0"/>
          </a:p>
          <a:p>
            <a:r>
              <a:rPr lang="en-US" sz="2000" b="1" dirty="0"/>
              <a:t>AAII National website: </a:t>
            </a:r>
            <a:r>
              <a:rPr lang="en-US" sz="2000" b="1" dirty="0" err="1"/>
              <a:t>www.aaii.com</a:t>
            </a:r>
            <a:endParaRPr lang="en-US" sz="2000" b="1" dirty="0"/>
          </a:p>
          <a:p>
            <a:r>
              <a:rPr lang="en-US" sz="2000" b="1" dirty="0"/>
              <a:t>My email address: dstikes.svaaii@gmail.com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2900"/>
            <a:ext cx="6641638" cy="850900"/>
          </a:xfrm>
        </p:spPr>
        <p:txBody>
          <a:bodyPr/>
          <a:lstStyle/>
          <a:p>
            <a:pPr algn="l"/>
            <a:r>
              <a:rPr lang="en-US" sz="2800" b="1" dirty="0"/>
              <a:t>Characteristics for </a:t>
            </a:r>
            <a:br>
              <a:rPr lang="en-US" sz="2800" b="1" u="sng" dirty="0"/>
            </a:br>
            <a:r>
              <a:rPr lang="en-US" sz="2800" b="1" u="sng" dirty="0"/>
              <a:t>Total US Stock Market </a:t>
            </a:r>
            <a:r>
              <a:rPr lang="en-US" sz="2200" b="1" u="sng" dirty="0"/>
              <a:t>(1987-09/2021)</a:t>
            </a:r>
            <a:endParaRPr lang="en-US" sz="2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Higher return than cash or bonds</a:t>
            </a:r>
          </a:p>
          <a:p>
            <a:pPr lvl="1">
              <a:buNone/>
            </a:pPr>
            <a:r>
              <a:rPr lang="en-US" b="1" dirty="0"/>
              <a:t>	Compound Annual Growth Rate = 9.92%</a:t>
            </a:r>
          </a:p>
          <a:p>
            <a:r>
              <a:rPr lang="en-US" b="1" dirty="0"/>
              <a:t>Significantly higher risk</a:t>
            </a:r>
          </a:p>
          <a:p>
            <a:pPr lvl="1">
              <a:buNone/>
            </a:pPr>
            <a:r>
              <a:rPr lang="en-US" b="1" dirty="0"/>
              <a:t>	Standard deviation = 15.11%</a:t>
            </a:r>
          </a:p>
          <a:p>
            <a:r>
              <a:rPr lang="en-US" b="1" dirty="0"/>
              <a:t>Sharpe ratio = 0.52</a:t>
            </a:r>
          </a:p>
          <a:p>
            <a:r>
              <a:rPr lang="en-US" b="1" dirty="0"/>
              <a:t>Best year:  35.79%  </a:t>
            </a:r>
            <a:r>
              <a:rPr lang="en-US" sz="2000" b="1" dirty="0"/>
              <a:t>(1995)</a:t>
            </a:r>
          </a:p>
          <a:p>
            <a:r>
              <a:rPr lang="en-US" b="1" dirty="0"/>
              <a:t>Worst year: -37.04%  </a:t>
            </a:r>
            <a:r>
              <a:rPr lang="en-US" sz="2000" b="1" dirty="0"/>
              <a:t>(2008)</a:t>
            </a:r>
          </a:p>
          <a:p>
            <a:r>
              <a:rPr lang="en-US" b="1" dirty="0"/>
              <a:t>Number of down years: 7/35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0200"/>
            <a:ext cx="4708525" cy="723900"/>
          </a:xfrm>
        </p:spPr>
        <p:txBody>
          <a:bodyPr/>
          <a:lstStyle/>
          <a:p>
            <a:pPr algn="l"/>
            <a:r>
              <a:rPr lang="en-US" sz="2800" b="1" u="sng" dirty="0"/>
              <a:t>Modern Portfolio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Theory on how risk-averse investors can construct a portfolio to maximize the expected return for a given level of market risk</a:t>
            </a:r>
          </a:p>
          <a:p>
            <a:endParaRPr lang="en-US" b="1" dirty="0"/>
          </a:p>
          <a:p>
            <a:r>
              <a:rPr lang="en-US" b="1" dirty="0"/>
              <a:t>First formulated by Harry Markowitz in 1952</a:t>
            </a:r>
          </a:p>
          <a:p>
            <a:endParaRPr lang="en-US" b="1" dirty="0"/>
          </a:p>
          <a:p>
            <a:r>
              <a:rPr lang="en-US" b="1" dirty="0"/>
              <a:t>Further developed by Bill Sharpe et al over the next two decades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0200"/>
            <a:ext cx="4708525" cy="723900"/>
          </a:xfrm>
        </p:spPr>
        <p:txBody>
          <a:bodyPr/>
          <a:lstStyle/>
          <a:p>
            <a:pPr algn="l"/>
            <a:r>
              <a:rPr lang="en-US" sz="2800" b="1" u="sng" dirty="0"/>
              <a:t>Many Portfolio Theories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6A72F1-321C-4E8D-B93C-2B25780C2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029" y="1296140"/>
            <a:ext cx="4009086" cy="45853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BC2A6-455D-48E8-94A3-88B990BC35D7}"/>
              </a:ext>
            </a:extLst>
          </p:cNvPr>
          <p:cNvSpPr txBox="1"/>
          <p:nvPr/>
        </p:nvSpPr>
        <p:spPr>
          <a:xfrm>
            <a:off x="683029" y="6123496"/>
            <a:ext cx="705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Muscular Portfolios by Brian Livingston</a:t>
            </a:r>
          </a:p>
        </p:txBody>
      </p:sp>
    </p:spTree>
    <p:extLst>
      <p:ext uri="{BB962C8B-B14F-4D97-AF65-F5344CB8AC3E}">
        <p14:creationId xmlns:p14="http://schemas.microsoft.com/office/powerpoint/2010/main" val="102232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9100"/>
            <a:ext cx="5775325" cy="698500"/>
          </a:xfrm>
        </p:spPr>
        <p:txBody>
          <a:bodyPr/>
          <a:lstStyle/>
          <a:p>
            <a:pPr algn="l"/>
            <a:r>
              <a:rPr lang="en-US" sz="2800" b="1" u="sng" dirty="0"/>
              <a:t>Risk and Return are Correlated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75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200" b="1" dirty="0"/>
              <a:t>	</a:t>
            </a:r>
          </a:p>
          <a:p>
            <a:pPr>
              <a:buNone/>
            </a:pPr>
            <a:r>
              <a:rPr lang="en-US" sz="1200" b="1" dirty="0"/>
              <a:t>				</a:t>
            </a:r>
            <a:r>
              <a:rPr lang="en-US" sz="2000" b="1" dirty="0"/>
              <a:t>Standard Deviation (10 years )</a:t>
            </a:r>
          </a:p>
          <a:p>
            <a:pPr>
              <a:buNone/>
            </a:pPr>
            <a:r>
              <a:rPr lang="en-US" sz="1600" b="1" dirty="0"/>
              <a:t>		     T-Bills		Bonds			Stocks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AAD58-0B0B-4FFE-A1C4-19426D24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515800"/>
            <a:ext cx="8150908" cy="38263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4500"/>
            <a:ext cx="6473825" cy="685800"/>
          </a:xfrm>
        </p:spPr>
        <p:txBody>
          <a:bodyPr/>
          <a:lstStyle/>
          <a:p>
            <a:pPr algn="l"/>
            <a:r>
              <a:rPr lang="en-US" sz="2800" b="1" u="sng" dirty="0"/>
              <a:t>The Third Dimension …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75467"/>
          </a:xfrm>
        </p:spPr>
        <p:txBody>
          <a:bodyPr>
            <a:normAutofit/>
          </a:bodyPr>
          <a:lstStyle/>
          <a:p>
            <a:r>
              <a:rPr lang="en-US" b="1" dirty="0"/>
              <a:t>Total return, R</a:t>
            </a:r>
          </a:p>
          <a:p>
            <a:r>
              <a:rPr lang="en-US" b="1" dirty="0"/>
              <a:t>Standard deviation, S</a:t>
            </a:r>
          </a:p>
          <a:p>
            <a:r>
              <a:rPr lang="en-US" b="1" dirty="0"/>
              <a:t>Correlation, C</a:t>
            </a:r>
          </a:p>
          <a:p>
            <a:pPr lvl="1">
              <a:buNone/>
            </a:pPr>
            <a:r>
              <a:rPr lang="en-US" sz="2400" b="1" dirty="0"/>
              <a:t>	Measures how well two assets track each other</a:t>
            </a:r>
          </a:p>
          <a:p>
            <a:pPr lvl="1">
              <a:buNone/>
            </a:pPr>
            <a:r>
              <a:rPr lang="en-US" sz="2400" b="1" dirty="0"/>
              <a:t>		</a:t>
            </a:r>
            <a:r>
              <a:rPr lang="en-US" sz="2000" b="1" dirty="0"/>
              <a:t>C = 1 for perfect tracking, i.e. </a:t>
            </a:r>
            <a:r>
              <a:rPr lang="en-US" sz="2000" b="1" dirty="0" err="1"/>
              <a:t>zig</a:t>
            </a:r>
            <a:r>
              <a:rPr lang="en-US" sz="2000" b="1" dirty="0"/>
              <a:t> and </a:t>
            </a:r>
            <a:r>
              <a:rPr lang="en-US" sz="2000" b="1" dirty="0" err="1"/>
              <a:t>zag</a:t>
            </a:r>
            <a:r>
              <a:rPr lang="en-US" sz="2000" b="1" dirty="0"/>
              <a:t> together</a:t>
            </a:r>
          </a:p>
          <a:p>
            <a:pPr lvl="1">
              <a:buNone/>
            </a:pPr>
            <a:r>
              <a:rPr lang="en-US" sz="2000" b="1" dirty="0"/>
              <a:t>		C = 0 for no correlation</a:t>
            </a:r>
          </a:p>
          <a:p>
            <a:pPr lvl="1">
              <a:buNone/>
            </a:pPr>
            <a:r>
              <a:rPr lang="en-US" sz="2000" b="1" dirty="0"/>
              <a:t>		C = -1 for perfect negative correlation</a:t>
            </a:r>
          </a:p>
          <a:p>
            <a:pPr lvl="1">
              <a:buNone/>
            </a:pPr>
            <a:r>
              <a:rPr lang="en-US" sz="2000" b="1" dirty="0"/>
              <a:t>		    i.e. one asset </a:t>
            </a:r>
            <a:r>
              <a:rPr lang="en-US" sz="2000" b="1" dirty="0" err="1"/>
              <a:t>zigs</a:t>
            </a:r>
            <a:r>
              <a:rPr lang="en-US" sz="2000" b="1" dirty="0"/>
              <a:t> every time the other </a:t>
            </a:r>
            <a:r>
              <a:rPr lang="en-US" sz="2000" b="1" dirty="0" err="1"/>
              <a:t>zags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0200"/>
            <a:ext cx="4213225" cy="647700"/>
          </a:xfrm>
        </p:spPr>
        <p:txBody>
          <a:bodyPr/>
          <a:lstStyle/>
          <a:p>
            <a:pPr algn="l"/>
            <a:r>
              <a:rPr lang="en-US" sz="2800" b="1" u="sng" dirty="0"/>
              <a:t>Basic MPT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For a portfolio, P, with 2 risky assets, A and B</a:t>
            </a:r>
          </a:p>
          <a:p>
            <a:pPr lvl="1">
              <a:buNone/>
            </a:pPr>
            <a:r>
              <a:rPr lang="en-US" sz="2400" b="1" dirty="0"/>
              <a:t>	with expected total returns R</a:t>
            </a:r>
            <a:r>
              <a:rPr lang="en-US" sz="1600" b="1" dirty="0"/>
              <a:t>A</a:t>
            </a:r>
            <a:r>
              <a:rPr lang="en-US" sz="2400" b="1" dirty="0"/>
              <a:t> and R</a:t>
            </a:r>
            <a:r>
              <a:rPr lang="en-US" sz="1600" b="1" dirty="0"/>
              <a:t>B</a:t>
            </a:r>
            <a:r>
              <a:rPr lang="en-US" sz="2400" b="1" dirty="0"/>
              <a:t>,</a:t>
            </a:r>
          </a:p>
          <a:p>
            <a:pPr lvl="1">
              <a:buNone/>
            </a:pPr>
            <a:r>
              <a:rPr lang="en-US" sz="2400" b="1" dirty="0"/>
              <a:t>	and standard deviations S</a:t>
            </a:r>
            <a:r>
              <a:rPr lang="en-US" sz="1600" b="1" dirty="0"/>
              <a:t>A</a:t>
            </a:r>
            <a:r>
              <a:rPr lang="en-US" sz="2400" b="1" dirty="0"/>
              <a:t> and S</a:t>
            </a:r>
            <a:r>
              <a:rPr lang="en-US" sz="1600" b="1" dirty="0"/>
              <a:t>B</a:t>
            </a:r>
          </a:p>
          <a:p>
            <a:pPr lvl="1">
              <a:buNone/>
            </a:pPr>
            <a:r>
              <a:rPr lang="en-US" sz="2400" b="1" dirty="0"/>
              <a:t>	and correlation C</a:t>
            </a:r>
            <a:r>
              <a:rPr lang="en-US" sz="1600" b="1" dirty="0"/>
              <a:t>AB</a:t>
            </a:r>
          </a:p>
          <a:p>
            <a:pPr lvl="1">
              <a:buNone/>
            </a:pPr>
            <a:r>
              <a:rPr lang="en-US" sz="2400" b="1" dirty="0"/>
              <a:t>	and weights W</a:t>
            </a:r>
            <a:r>
              <a:rPr lang="en-US" sz="1600" b="1" dirty="0"/>
              <a:t>A</a:t>
            </a:r>
            <a:r>
              <a:rPr lang="en-US" sz="2400" b="1" dirty="0"/>
              <a:t> and W</a:t>
            </a:r>
            <a:r>
              <a:rPr lang="en-US" sz="1600" b="1" dirty="0"/>
              <a:t>B</a:t>
            </a:r>
            <a:r>
              <a:rPr lang="en-US" sz="2400" b="1" dirty="0"/>
              <a:t> in the portfolio</a:t>
            </a:r>
          </a:p>
          <a:p>
            <a:pPr lvl="1">
              <a:buNone/>
            </a:pPr>
            <a:endParaRPr lang="en-US" sz="2400" b="1" dirty="0"/>
          </a:p>
          <a:p>
            <a:pPr lvl="1">
              <a:buNone/>
            </a:pPr>
            <a:r>
              <a:rPr lang="en-US" sz="2400" b="1" dirty="0"/>
              <a:t>R</a:t>
            </a:r>
            <a:r>
              <a:rPr lang="en-US" sz="1600" b="1" dirty="0"/>
              <a:t>P </a:t>
            </a:r>
            <a:r>
              <a:rPr lang="en-US" sz="2400" b="1" dirty="0"/>
              <a:t>= W</a:t>
            </a:r>
            <a:r>
              <a:rPr lang="en-US" sz="1600" b="1" dirty="0"/>
              <a:t>A</a:t>
            </a:r>
            <a:r>
              <a:rPr lang="en-US" sz="2400" b="1" dirty="0"/>
              <a:t> </a:t>
            </a:r>
            <a:r>
              <a:rPr lang="en-US" sz="2400" dirty="0" err="1"/>
              <a:t>x</a:t>
            </a:r>
            <a:r>
              <a:rPr lang="en-US" sz="2400" b="1" dirty="0"/>
              <a:t> R</a:t>
            </a:r>
            <a:r>
              <a:rPr lang="en-US" sz="1600" b="1" dirty="0"/>
              <a:t>A</a:t>
            </a:r>
            <a:r>
              <a:rPr lang="en-US" sz="2400" b="1" dirty="0"/>
              <a:t>  +  W</a:t>
            </a:r>
            <a:r>
              <a:rPr lang="en-US" sz="1600" b="1" dirty="0"/>
              <a:t>B</a:t>
            </a:r>
            <a:r>
              <a:rPr lang="en-US" sz="2400" b="1" dirty="0"/>
              <a:t> </a:t>
            </a:r>
            <a:r>
              <a:rPr lang="en-US" sz="2400" dirty="0" err="1"/>
              <a:t>x</a:t>
            </a:r>
            <a:r>
              <a:rPr lang="en-US" sz="2400" b="1" dirty="0"/>
              <a:t> R</a:t>
            </a:r>
            <a:r>
              <a:rPr lang="en-US" sz="1600" b="1" dirty="0"/>
              <a:t>B</a:t>
            </a:r>
          </a:p>
          <a:p>
            <a:pPr lvl="1">
              <a:buNone/>
            </a:pPr>
            <a:endParaRPr lang="en-US" sz="2400" b="1" dirty="0"/>
          </a:p>
          <a:p>
            <a:pPr lvl="1">
              <a:buNone/>
            </a:pPr>
            <a:r>
              <a:rPr lang="en-US" sz="2400" b="1" dirty="0"/>
              <a:t>S</a:t>
            </a:r>
            <a:r>
              <a:rPr lang="en-US" sz="1600" b="1" dirty="0"/>
              <a:t>P</a:t>
            </a:r>
            <a:r>
              <a:rPr lang="en-US" sz="2400" b="1" dirty="0"/>
              <a:t> = </a:t>
            </a:r>
            <a:r>
              <a:rPr lang="en-US" sz="2400" b="1" dirty="0" err="1"/>
              <a:t>SqRt{(W</a:t>
            </a:r>
            <a:r>
              <a:rPr lang="en-US" sz="1600" b="1" dirty="0" err="1"/>
              <a:t>A</a:t>
            </a:r>
            <a:r>
              <a:rPr lang="en-US" sz="2400" b="1" dirty="0"/>
              <a:t> </a:t>
            </a:r>
            <a:r>
              <a:rPr lang="en-US" sz="2400" dirty="0" err="1"/>
              <a:t>x</a:t>
            </a:r>
            <a:r>
              <a:rPr lang="en-US" sz="2400" b="1" dirty="0"/>
              <a:t> S</a:t>
            </a:r>
            <a:r>
              <a:rPr lang="en-US" sz="1600" b="1" dirty="0"/>
              <a:t>A)</a:t>
            </a:r>
            <a:r>
              <a:rPr lang="en-US" sz="2400" b="1" dirty="0"/>
              <a:t>^2 + (W</a:t>
            </a:r>
            <a:r>
              <a:rPr lang="en-US" sz="1600" b="1" dirty="0"/>
              <a:t>B</a:t>
            </a:r>
            <a:r>
              <a:rPr lang="en-US" sz="2400" b="1" dirty="0"/>
              <a:t> </a:t>
            </a:r>
            <a:r>
              <a:rPr lang="en-US" sz="2400" dirty="0" err="1"/>
              <a:t>x</a:t>
            </a:r>
            <a:r>
              <a:rPr lang="en-US" sz="2400" b="1" dirty="0"/>
              <a:t> S</a:t>
            </a:r>
            <a:r>
              <a:rPr lang="en-US" sz="1600" b="1" dirty="0"/>
              <a:t>B</a:t>
            </a:r>
            <a:r>
              <a:rPr lang="en-US" sz="2400" b="1" dirty="0"/>
              <a:t>)^2</a:t>
            </a:r>
          </a:p>
          <a:p>
            <a:pPr lvl="1" algn="r">
              <a:buNone/>
            </a:pPr>
            <a:r>
              <a:rPr lang="en-US" sz="2400" b="1" dirty="0"/>
              <a:t>			+ 2 </a:t>
            </a:r>
            <a:r>
              <a:rPr lang="en-US" sz="2400" dirty="0" err="1"/>
              <a:t>x</a:t>
            </a:r>
            <a:r>
              <a:rPr lang="en-US" sz="2400" b="1" dirty="0"/>
              <a:t> W</a:t>
            </a:r>
            <a:r>
              <a:rPr lang="en-US" sz="1600" b="1" dirty="0"/>
              <a:t>A</a:t>
            </a:r>
            <a:r>
              <a:rPr lang="en-US" sz="2400" b="1" dirty="0"/>
              <a:t> </a:t>
            </a:r>
            <a:r>
              <a:rPr lang="en-US" sz="2400" dirty="0" err="1"/>
              <a:t>x</a:t>
            </a:r>
            <a:r>
              <a:rPr lang="en-US" sz="2400" b="1" dirty="0"/>
              <a:t> S</a:t>
            </a:r>
            <a:r>
              <a:rPr lang="en-US" sz="1600" b="1" dirty="0"/>
              <a:t>A</a:t>
            </a:r>
            <a:r>
              <a:rPr lang="en-US" sz="2400" b="1" dirty="0"/>
              <a:t> </a:t>
            </a:r>
            <a:r>
              <a:rPr lang="en-US" sz="2400" dirty="0" err="1"/>
              <a:t>x</a:t>
            </a:r>
            <a:r>
              <a:rPr lang="en-US" sz="2400" b="1" dirty="0"/>
              <a:t> W</a:t>
            </a:r>
            <a:r>
              <a:rPr lang="en-US" sz="1600" b="1" dirty="0"/>
              <a:t>B </a:t>
            </a:r>
            <a:r>
              <a:rPr lang="en-US" sz="2400" dirty="0" err="1"/>
              <a:t>x</a:t>
            </a:r>
            <a:r>
              <a:rPr lang="en-US" sz="2400" b="1" dirty="0"/>
              <a:t> S</a:t>
            </a:r>
            <a:r>
              <a:rPr lang="en-US" sz="1600" b="1" dirty="0"/>
              <a:t>B</a:t>
            </a:r>
            <a:r>
              <a:rPr lang="en-US" sz="2400" b="1" dirty="0"/>
              <a:t> </a:t>
            </a:r>
            <a:r>
              <a:rPr lang="en-US" sz="2400" dirty="0" err="1"/>
              <a:t>x</a:t>
            </a:r>
            <a:r>
              <a:rPr lang="en-US" sz="2400" b="1" dirty="0"/>
              <a:t> C</a:t>
            </a:r>
            <a:r>
              <a:rPr lang="en-US" sz="1600" b="1" dirty="0"/>
              <a:t>AB</a:t>
            </a:r>
            <a:r>
              <a:rPr lang="en-US" sz="2400" b="1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1000"/>
            <a:ext cx="6613525" cy="685800"/>
          </a:xfrm>
        </p:spPr>
        <p:txBody>
          <a:bodyPr/>
          <a:lstStyle/>
          <a:p>
            <a:pPr algn="l"/>
            <a:r>
              <a:rPr lang="en-US" sz="2800" b="1" u="sng" dirty="0"/>
              <a:t>Simple Portfolio with 2 Risky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asset (e.g. a bond fund)</a:t>
            </a:r>
          </a:p>
          <a:p>
            <a:pPr lvl="1"/>
            <a:r>
              <a:rPr lang="en-US" sz="2400" b="1" dirty="0"/>
              <a:t>Return = 5%</a:t>
            </a:r>
          </a:p>
          <a:p>
            <a:pPr lvl="1"/>
            <a:r>
              <a:rPr lang="en-US" sz="2400" b="1" dirty="0"/>
              <a:t>Standard deviation = 4%</a:t>
            </a:r>
          </a:p>
          <a:p>
            <a:r>
              <a:rPr lang="en-US" b="1" dirty="0"/>
              <a:t>Second asset (e.g. a stock fund)</a:t>
            </a:r>
          </a:p>
          <a:p>
            <a:pPr lvl="1"/>
            <a:r>
              <a:rPr lang="en-US" sz="2400" b="1" dirty="0"/>
              <a:t>Return = 10%</a:t>
            </a:r>
          </a:p>
          <a:p>
            <a:pPr lvl="1"/>
            <a:r>
              <a:rPr lang="en-US" sz="2400" b="1" dirty="0"/>
              <a:t>Standard deviation = 15%</a:t>
            </a:r>
          </a:p>
          <a:p>
            <a:r>
              <a:rPr lang="en-US" b="1" dirty="0"/>
              <a:t>Weights: Vary from 0, 10%, 20% … 100%</a:t>
            </a:r>
          </a:p>
          <a:p>
            <a:r>
              <a:rPr lang="en-US" b="1" dirty="0"/>
              <a:t>Correlation: Vary from +1.0, +0.5, 0, -0.5, -1.0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8300"/>
            <a:ext cx="4848225" cy="647700"/>
          </a:xfrm>
        </p:spPr>
        <p:txBody>
          <a:bodyPr/>
          <a:lstStyle/>
          <a:p>
            <a:pPr algn="l"/>
            <a:r>
              <a:rPr lang="en-US" sz="2800" b="1" u="sng" dirty="0"/>
              <a:t>2 Assets: Correlation = 1.0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9275" y="1346201"/>
            <a:ext cx="8042276" cy="459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2700" y="1415535"/>
            <a:ext cx="9588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</a:t>
            </a:r>
          </a:p>
          <a:p>
            <a:r>
              <a:rPr lang="en-US" sz="1600" b="1" dirty="0"/>
              <a:t>Stocks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483100"/>
            <a:ext cx="927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</a:t>
            </a:r>
          </a:p>
          <a:p>
            <a:r>
              <a:rPr lang="en-US" sz="1600" b="1" dirty="0"/>
              <a:t>Bonds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7900" y="5791200"/>
            <a:ext cx="280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Standard Deviation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42900"/>
            <a:ext cx="5105400" cy="850900"/>
          </a:xfrm>
        </p:spPr>
        <p:txBody>
          <a:bodyPr/>
          <a:lstStyle/>
          <a:p>
            <a:pPr algn="l"/>
            <a:r>
              <a:rPr lang="en-US" sz="2800" b="1" u="sng" dirty="0"/>
              <a:t>2 Assets: Correlation = 0.5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9275" y="1600201"/>
            <a:ext cx="8042276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0800" y="1854199"/>
            <a:ext cx="920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</a:t>
            </a:r>
          </a:p>
          <a:p>
            <a:r>
              <a:rPr lang="en-US" sz="1600" b="1" dirty="0"/>
              <a:t>Stocks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49500" y="4546600"/>
            <a:ext cx="93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</a:t>
            </a:r>
          </a:p>
          <a:p>
            <a:r>
              <a:rPr lang="en-US" sz="1600" b="1" dirty="0"/>
              <a:t>Bonds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9300" y="5943600"/>
            <a:ext cx="271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Standard Deviation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1000"/>
            <a:ext cx="4949825" cy="635000"/>
          </a:xfrm>
        </p:spPr>
        <p:txBody>
          <a:bodyPr/>
          <a:lstStyle/>
          <a:p>
            <a:r>
              <a:rPr lang="en-US" u="sng" dirty="0"/>
              <a:t>2 Assets: Correlation =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9275" y="1600201"/>
            <a:ext cx="8042275" cy="434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6800" y="4559300"/>
            <a:ext cx="86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</a:t>
            </a:r>
          </a:p>
          <a:p>
            <a:r>
              <a:rPr lang="en-US" sz="1600" b="1" dirty="0"/>
              <a:t>Bonds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3000" y="1600200"/>
            <a:ext cx="83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</a:t>
            </a:r>
          </a:p>
          <a:p>
            <a:r>
              <a:rPr lang="en-US" sz="1600" b="1" dirty="0"/>
              <a:t>Stoc</a:t>
            </a:r>
            <a:r>
              <a:rPr lang="en-US" dirty="0"/>
              <a:t>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6300" y="5791200"/>
            <a:ext cx="262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Standard Deviation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u="sng" dirty="0"/>
              <a:t>Our Next Event</a:t>
            </a:r>
            <a:br>
              <a:rPr lang="en-US" sz="2800" b="1" u="sng" dirty="0"/>
            </a:br>
            <a:r>
              <a:rPr lang="en-US" sz="2800" b="1" u="sng" dirty="0"/>
              <a:t>and Special Interest Group Webcasts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65088"/>
          </a:xfrm>
        </p:spPr>
        <p:txBody>
          <a:bodyPr>
            <a:normAutofit/>
          </a:bodyPr>
          <a:lstStyle/>
          <a:p>
            <a:r>
              <a:rPr lang="en-US" b="1" dirty="0"/>
              <a:t>Taxes</a:t>
            </a:r>
            <a:endParaRPr lang="en-US" sz="1800" b="1" dirty="0"/>
          </a:p>
          <a:p>
            <a:pPr lvl="1"/>
            <a:r>
              <a:rPr lang="en-US" sz="1800" b="1" dirty="0"/>
              <a:t>Saturday November 12</a:t>
            </a:r>
            <a:r>
              <a:rPr lang="en-US" sz="1800" b="1" baseline="30000" dirty="0"/>
              <a:t>th</a:t>
            </a:r>
            <a:r>
              <a:rPr lang="en-US" sz="1800" b="1" dirty="0"/>
              <a:t> at 9:00am; webcast only</a:t>
            </a:r>
          </a:p>
          <a:p>
            <a:r>
              <a:rPr lang="en-US" b="1" dirty="0"/>
              <a:t>Investing Discussion Group</a:t>
            </a:r>
          </a:p>
          <a:p>
            <a:pPr lvl="1"/>
            <a:r>
              <a:rPr lang="en-US" sz="1800" b="1" dirty="0"/>
              <a:t>Lynn Gillette: Fourth Monday of each month at 6:30pm </a:t>
            </a:r>
          </a:p>
          <a:p>
            <a:pPr marL="6350" indent="-342900"/>
            <a:r>
              <a:rPr lang="en-US" b="1" dirty="0"/>
              <a:t>Computerized-Mechanical Investing Group</a:t>
            </a:r>
          </a:p>
          <a:p>
            <a:pPr lvl="1"/>
            <a:r>
              <a:rPr lang="en-US" sz="1800" b="1" dirty="0"/>
              <a:t>Bill </a:t>
            </a:r>
            <a:r>
              <a:rPr lang="en-US" sz="1800" b="1" dirty="0" err="1"/>
              <a:t>Paseman</a:t>
            </a:r>
            <a:r>
              <a:rPr lang="en-US" sz="1800" b="1" dirty="0"/>
              <a:t>, Don </a:t>
            </a:r>
            <a:r>
              <a:rPr lang="en-US" sz="1800" b="1" dirty="0" err="1"/>
              <a:t>Mauer</a:t>
            </a:r>
            <a:r>
              <a:rPr lang="en-US" sz="1800" b="1" dirty="0"/>
              <a:t>: First Thursday of each month at 6:30pm</a:t>
            </a:r>
          </a:p>
          <a:p>
            <a:pPr marL="6350" indent="-342900"/>
            <a:r>
              <a:rPr lang="en-US" b="1" dirty="0"/>
              <a:t>Financial Planning Discussion Group</a:t>
            </a:r>
          </a:p>
          <a:p>
            <a:pPr lvl="1"/>
            <a:r>
              <a:rPr lang="en-US" sz="1800" b="1" dirty="0"/>
              <a:t>Debra Stikes: Second Wednesday of each month at 6:30pm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9100"/>
            <a:ext cx="5165725" cy="685800"/>
          </a:xfrm>
        </p:spPr>
        <p:txBody>
          <a:bodyPr/>
          <a:lstStyle/>
          <a:p>
            <a:r>
              <a:rPr lang="en-US" u="sng" dirty="0"/>
              <a:t>2 Assets: Correlation = -0.5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9275" y="1600201"/>
            <a:ext cx="8042276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7300" y="1777999"/>
            <a:ext cx="9842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 Stocks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7100" y="4406900"/>
            <a:ext cx="850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</a:t>
            </a:r>
          </a:p>
          <a:p>
            <a:r>
              <a:rPr lang="en-US" sz="1600" b="1" dirty="0"/>
              <a:t>Bonds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7100" y="5943601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Standard Deviation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8300"/>
            <a:ext cx="5381625" cy="711200"/>
          </a:xfrm>
        </p:spPr>
        <p:txBody>
          <a:bodyPr/>
          <a:lstStyle/>
          <a:p>
            <a:r>
              <a:rPr lang="en-US" u="sng" dirty="0"/>
              <a:t>2 Assets: Correlation = -1.0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9275" y="1600201"/>
            <a:ext cx="8042276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3500" y="1701800"/>
            <a:ext cx="9080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</a:t>
            </a:r>
          </a:p>
          <a:p>
            <a:r>
              <a:rPr lang="en-US" sz="1600" b="1" dirty="0"/>
              <a:t>Stocks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2500" y="4394200"/>
            <a:ext cx="1028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100%</a:t>
            </a:r>
          </a:p>
          <a:p>
            <a:r>
              <a:rPr lang="en-US" sz="1600" b="1" dirty="0"/>
              <a:t>Bonds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7400" y="5906336"/>
            <a:ext cx="260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Standard Deviation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6892925" cy="834932"/>
          </a:xfrm>
        </p:spPr>
        <p:txBody>
          <a:bodyPr/>
          <a:lstStyle/>
          <a:p>
            <a:r>
              <a:rPr lang="en-US" u="sng" dirty="0"/>
              <a:t>How Well Does MPT Work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58999"/>
            <a:ext cx="8042276" cy="3784601"/>
          </a:xfrm>
        </p:spPr>
        <p:txBody>
          <a:bodyPr/>
          <a:lstStyle/>
          <a:p>
            <a:r>
              <a:rPr lang="en-US" b="1" dirty="0"/>
              <a:t>Let’s look at simple portfolios comprising the total US bond and stock funds we examined earlier</a:t>
            </a:r>
          </a:p>
          <a:p>
            <a:r>
              <a:rPr lang="en-US" b="1" dirty="0"/>
              <a:t>Portfolio 1</a:t>
            </a:r>
          </a:p>
          <a:p>
            <a:pPr lvl="1"/>
            <a:r>
              <a:rPr lang="en-US" b="1" dirty="0"/>
              <a:t>90% Total US bond fund</a:t>
            </a:r>
          </a:p>
          <a:p>
            <a:pPr lvl="1"/>
            <a:r>
              <a:rPr lang="en-US" b="1" dirty="0"/>
              <a:t>10% Total US stock fund</a:t>
            </a:r>
          </a:p>
          <a:p>
            <a:r>
              <a:rPr lang="en-US" b="1" dirty="0"/>
              <a:t>Portfolio 2</a:t>
            </a:r>
          </a:p>
          <a:p>
            <a:pPr lvl="1"/>
            <a:r>
              <a:rPr lang="en-US" b="1" dirty="0"/>
              <a:t>30% Total US bond fund</a:t>
            </a:r>
          </a:p>
          <a:p>
            <a:pPr lvl="1"/>
            <a:r>
              <a:rPr lang="en-US" b="1" dirty="0"/>
              <a:t>70% Total US stock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20700"/>
            <a:ext cx="6969125" cy="923832"/>
          </a:xfrm>
        </p:spPr>
        <p:txBody>
          <a:bodyPr/>
          <a:lstStyle/>
          <a:p>
            <a:pPr algn="l"/>
            <a:r>
              <a:rPr lang="en-US" sz="2800" b="1" dirty="0"/>
              <a:t>Simple 2-Asset Portfolio 1</a:t>
            </a:r>
            <a:br>
              <a:rPr lang="en-US" sz="2800" b="1" u="sng" dirty="0"/>
            </a:br>
            <a:r>
              <a:rPr lang="en-US" sz="2800" b="1" u="sng" dirty="0"/>
              <a:t>90% Bond Market + 10% Stock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1" y="1660872"/>
            <a:ext cx="12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25%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B4D8140-711F-EB91-DD70-1F269A77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1925876"/>
            <a:ext cx="8046720" cy="3457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FF7CC9-D3A0-BA42-5CD2-12DBA7724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7" y="5492975"/>
            <a:ext cx="8046720" cy="33671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20700"/>
            <a:ext cx="6943725" cy="923832"/>
          </a:xfrm>
        </p:spPr>
        <p:txBody>
          <a:bodyPr/>
          <a:lstStyle/>
          <a:p>
            <a:pPr algn="l"/>
            <a:r>
              <a:rPr lang="en-US" sz="2800" b="1" u="sng" dirty="0"/>
              <a:t>Simple 2-Asset Portfolio 2</a:t>
            </a:r>
            <a:br>
              <a:rPr lang="en-US" sz="2800" b="1" u="sng" dirty="0"/>
            </a:br>
            <a:r>
              <a:rPr lang="en-US" sz="2800" b="1" u="sng" dirty="0"/>
              <a:t>30% Bond Market + 70% Stock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1" y="1727047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E9FEAC-7AA0-02F0-1C36-037C9194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884918"/>
            <a:ext cx="8046720" cy="34510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419B58-60F4-3539-B09C-B936C8C1D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5457189"/>
            <a:ext cx="8046720" cy="38091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3700"/>
            <a:ext cx="7172325" cy="1050832"/>
          </a:xfrm>
        </p:spPr>
        <p:txBody>
          <a:bodyPr/>
          <a:lstStyle/>
          <a:p>
            <a:pPr algn="l"/>
            <a:r>
              <a:rPr lang="en-US" sz="2800" b="1" u="sng" dirty="0"/>
              <a:t>Characteristic data for </a:t>
            </a:r>
            <a:br>
              <a:rPr lang="en-US" sz="2800" b="1" u="sng" dirty="0"/>
            </a:br>
            <a:r>
              <a:rPr lang="en-US" sz="2800" b="1" u="sng" dirty="0"/>
              <a:t>Simple 2-Asset Portfolios (1989 – </a:t>
            </a:r>
            <a:r>
              <a:rPr lang="en-US" u="sng" dirty="0"/>
              <a:t>9/2022</a:t>
            </a:r>
            <a:r>
              <a:rPr lang="en-US" sz="2800" b="1" u="sng" dirty="0"/>
              <a:t>)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813498"/>
              </p:ext>
            </p:extLst>
          </p:nvPr>
        </p:nvGraphicFramePr>
        <p:xfrm>
          <a:off x="549275" y="1775221"/>
          <a:ext cx="8042275" cy="438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77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Bond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Portfolio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Portfolio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Stock 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59">
                <a:tc>
                  <a:txBody>
                    <a:bodyPr/>
                    <a:lstStyle/>
                    <a:p>
                      <a:r>
                        <a:rPr lang="en-US" sz="2000" b="1" dirty="0"/>
                        <a:t>Weight </a:t>
                      </a:r>
                      <a:r>
                        <a:rPr lang="en-US" sz="2000" b="1" dirty="0" err="1"/>
                        <a:t>Bnd</a:t>
                      </a:r>
                      <a:r>
                        <a:rPr lang="en-US" sz="2000" b="1" dirty="0"/>
                        <a:t>/St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100%/0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90%/10%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30%/70%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0/100%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52">
                <a:tc>
                  <a:txBody>
                    <a:bodyPr/>
                    <a:lstStyle/>
                    <a:p>
                      <a:r>
                        <a:rPr lang="en-US" sz="2000" b="1" dirty="0"/>
                        <a:t>33yr CAGR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5.14%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5.75%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6.89%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9.92%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52">
                <a:tc>
                  <a:txBody>
                    <a:bodyPr/>
                    <a:lstStyle/>
                    <a:p>
                      <a:r>
                        <a:rPr lang="en-US" sz="2000" b="1" dirty="0"/>
                        <a:t>Std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4.02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5.56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15.11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352">
                <a:tc>
                  <a:txBody>
                    <a:bodyPr/>
                    <a:lstStyle/>
                    <a:p>
                      <a:r>
                        <a:rPr lang="en-US" sz="2000" b="1" dirty="0"/>
                        <a:t>Sharpe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352">
                <a:tc>
                  <a:txBody>
                    <a:bodyPr/>
                    <a:lstStyle/>
                    <a:p>
                      <a:r>
                        <a:rPr lang="en-US" sz="2000" b="1" dirty="0"/>
                        <a:t>US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Mkt</a:t>
                      </a:r>
                      <a:r>
                        <a:rPr lang="en-US" sz="2000" b="1" baseline="0" dirty="0"/>
                        <a:t> Corr.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352">
                <a:tc>
                  <a:txBody>
                    <a:bodyPr/>
                    <a:lstStyle/>
                    <a:p>
                      <a:r>
                        <a:rPr lang="en-US" sz="2000" b="1" dirty="0"/>
                        <a:t>Best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18.18%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19.94%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23.46%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35.79%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352">
                <a:tc>
                  <a:txBody>
                    <a:bodyPr/>
                    <a:lstStyle/>
                    <a:p>
                      <a:r>
                        <a:rPr lang="en-US" sz="2000" b="1" dirty="0"/>
                        <a:t>Worst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-14.65%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-15.68%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-17.74%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-37.04%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352">
                <a:tc>
                  <a:txBody>
                    <a:bodyPr/>
                    <a:lstStyle/>
                    <a:p>
                      <a:r>
                        <a:rPr lang="en-US" sz="2000" b="1" dirty="0"/>
                        <a:t># Down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2100"/>
            <a:ext cx="6016625" cy="762000"/>
          </a:xfrm>
        </p:spPr>
        <p:txBody>
          <a:bodyPr/>
          <a:lstStyle/>
          <a:p>
            <a:pPr algn="l"/>
            <a:r>
              <a:rPr lang="en-US" sz="2800" b="1" u="sng" dirty="0"/>
              <a:t>How Can We Diversify Further?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042277" cy="4343400"/>
          </a:xfrm>
        </p:spPr>
        <p:txBody>
          <a:bodyPr>
            <a:normAutofit/>
          </a:bodyPr>
          <a:lstStyle/>
          <a:p>
            <a:r>
              <a:rPr lang="en-US" b="1" dirty="0"/>
              <a:t>Replace Total US bond fund</a:t>
            </a:r>
          </a:p>
          <a:p>
            <a:pPr>
              <a:buNone/>
            </a:pPr>
            <a:r>
              <a:rPr lang="en-US" b="1" dirty="0"/>
              <a:t>	     with short-term and intermediate term bonds</a:t>
            </a:r>
          </a:p>
          <a:p>
            <a:r>
              <a:rPr lang="en-US" b="1" dirty="0"/>
              <a:t>Replace Total US stock fund</a:t>
            </a:r>
          </a:p>
          <a:p>
            <a:pPr>
              <a:buNone/>
            </a:pPr>
            <a:r>
              <a:rPr lang="en-US" b="1" dirty="0"/>
              <a:t>	     with large/small cap, value/growth index funds</a:t>
            </a:r>
            <a:endParaRPr lang="en-US" sz="800" b="1" dirty="0"/>
          </a:p>
          <a:p>
            <a:r>
              <a:rPr lang="en-US" b="1" dirty="0"/>
              <a:t>Add real estate index, commodity index funds</a:t>
            </a:r>
          </a:p>
          <a:p>
            <a:r>
              <a:rPr lang="en-US" b="1" dirty="0"/>
              <a:t>Add international index funds</a:t>
            </a:r>
          </a:p>
          <a:p>
            <a:pPr lvl="1"/>
            <a:r>
              <a:rPr lang="en-US" sz="2400" b="1" dirty="0"/>
              <a:t>Developed markets, emerging markets</a:t>
            </a:r>
          </a:p>
          <a:p>
            <a:pPr lvl="1"/>
            <a:endParaRPr lang="en-US" sz="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4500"/>
            <a:ext cx="4937125" cy="10033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Callan</a:t>
            </a:r>
            <a:r>
              <a:rPr lang="en-US" dirty="0"/>
              <a:t> Periodic Table</a:t>
            </a:r>
            <a:br>
              <a:rPr lang="en-US" dirty="0"/>
            </a:br>
            <a:r>
              <a:rPr lang="en-US" dirty="0"/>
              <a:t>of Investment Returns</a:t>
            </a:r>
          </a:p>
        </p:txBody>
      </p:sp>
      <p:pic>
        <p:nvPicPr>
          <p:cNvPr id="5" name="Content Placeholder 4" descr="Screen Shot 2020-09-29 at 11.12.1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72" r="-87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2100"/>
            <a:ext cx="6638925" cy="850900"/>
          </a:xfrm>
        </p:spPr>
        <p:txBody>
          <a:bodyPr/>
          <a:lstStyle/>
          <a:p>
            <a:r>
              <a:rPr lang="en-US" sz="2800" b="1" u="sng" dirty="0"/>
              <a:t>Correlations of Major Asset Classes</a:t>
            </a:r>
            <a:br>
              <a:rPr lang="en-US" sz="2800" b="1" u="sng" dirty="0"/>
            </a:br>
            <a:r>
              <a:rPr lang="en-US" sz="2000" b="1" u="sng" dirty="0"/>
              <a:t>Portfolio </a:t>
            </a:r>
            <a:r>
              <a:rPr lang="en-US" sz="2000" b="1" u="sng" dirty="0" err="1"/>
              <a:t>Visualizer</a:t>
            </a:r>
            <a:r>
              <a:rPr lang="en-US" sz="2000" b="1" u="sng" dirty="0"/>
              <a:t> 9/1/09 – 8/31/19</a:t>
            </a:r>
            <a:endParaRPr lang="en-US" sz="2000" dirty="0"/>
          </a:p>
        </p:txBody>
      </p:sp>
      <p:pic>
        <p:nvPicPr>
          <p:cNvPr id="5" name="Content Placeholder 4" descr="Screen Shot 2020-09-27 at 2.38.2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42" b="-24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6700"/>
            <a:ext cx="5813425" cy="571500"/>
          </a:xfrm>
        </p:spPr>
        <p:txBody>
          <a:bodyPr/>
          <a:lstStyle/>
          <a:p>
            <a:pPr algn="l"/>
            <a:r>
              <a:rPr lang="en-US" sz="2800" b="1" u="sng" dirty="0"/>
              <a:t>The Vanguard “Lazy Portfolios”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49275" y="1130296"/>
          <a:ext cx="8042275" cy="495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595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 Bond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 Stock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Intl. Stock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r>
                        <a:rPr lang="en-US" b="1" dirty="0"/>
                        <a:t>Rick </a:t>
                      </a:r>
                      <a:r>
                        <a:rPr lang="en-US" b="1" dirty="0" err="1"/>
                        <a:t>Ferri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r>
                        <a:rPr lang="en-US" b="1" dirty="0"/>
                        <a:t>Rick </a:t>
                      </a:r>
                      <a:r>
                        <a:rPr lang="en-US" b="1" dirty="0" err="1"/>
                        <a:t>Ferri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r>
                        <a:rPr lang="en-US" b="1" dirty="0"/>
                        <a:t>Rick </a:t>
                      </a:r>
                      <a:r>
                        <a:rPr lang="en-US" b="1" dirty="0" err="1"/>
                        <a:t>Ferri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r>
                        <a:rPr lang="en-US" b="1" dirty="0"/>
                        <a:t>Bill </a:t>
                      </a:r>
                      <a:r>
                        <a:rPr lang="en-US" b="1" dirty="0" err="1"/>
                        <a:t>Schulteis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10+10+10+10%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r>
                        <a:rPr lang="en-US" b="1" dirty="0"/>
                        <a:t>William Bernstein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15+10+5+10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5+5+5%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r>
                        <a:rPr lang="en-US" b="1" dirty="0"/>
                        <a:t>Frank Armstrong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7+9+6+9%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r>
                        <a:rPr lang="en-US" b="1" dirty="0"/>
                        <a:t>David Swenson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15+15%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2100"/>
            <a:ext cx="8042276" cy="596900"/>
          </a:xfrm>
        </p:spPr>
        <p:txBody>
          <a:bodyPr/>
          <a:lstStyle/>
          <a:p>
            <a:pPr algn="l"/>
            <a:r>
              <a:rPr lang="en-US" sz="2800" b="1" u="sng" dirty="0"/>
              <a:t>Financial Planning Workshops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54100"/>
            <a:ext cx="8042276" cy="542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b="1" dirty="0"/>
              <a:t>We cover a full range of topics in the cycle: </a:t>
            </a:r>
          </a:p>
          <a:p>
            <a:r>
              <a:rPr lang="en-US" sz="1700" b="1" dirty="0">
                <a:solidFill>
                  <a:srgbClr val="008000"/>
                </a:solidFill>
              </a:rPr>
              <a:t>Financial Planning … The Big Picture</a:t>
            </a:r>
          </a:p>
          <a:p>
            <a:r>
              <a:rPr lang="en-US" sz="1700" b="1" dirty="0">
                <a:solidFill>
                  <a:srgbClr val="008000"/>
                </a:solidFill>
              </a:rPr>
              <a:t>Investing I: Modern Portfolio Theory, Building a diversified portfolio</a:t>
            </a:r>
          </a:p>
          <a:p>
            <a:r>
              <a:rPr lang="en-US" sz="1700" b="1" dirty="0"/>
              <a:t>Investing II: Efficient Market Hypothesis; Can you beat the market?</a:t>
            </a:r>
          </a:p>
          <a:p>
            <a:r>
              <a:rPr lang="en-US" sz="1700" b="1" dirty="0"/>
              <a:t>Taxes: TRJA, SECURE Act, Tax diversification, Asset location, </a:t>
            </a:r>
            <a:r>
              <a:rPr lang="en-US" sz="1700" b="1" dirty="0" err="1"/>
              <a:t>QCDs</a:t>
            </a:r>
            <a:endParaRPr lang="en-US" sz="1700" b="1" dirty="0"/>
          </a:p>
          <a:p>
            <a:r>
              <a:rPr lang="en-US" sz="1700" b="1" dirty="0"/>
              <a:t>Retirement Planning I: Tax-advantaged plans, </a:t>
            </a:r>
            <a:r>
              <a:rPr lang="en-US" sz="1700" b="1" dirty="0" err="1"/>
              <a:t>RMDs</a:t>
            </a:r>
            <a:endParaRPr lang="en-US" sz="1700" b="1" dirty="0"/>
          </a:p>
          <a:p>
            <a:r>
              <a:rPr lang="en-US" sz="1700" b="1" dirty="0"/>
              <a:t>Retirement Planning II: Safe withdrawal rates, </a:t>
            </a:r>
            <a:r>
              <a:rPr lang="en-US" sz="1700" b="1" dirty="0" err="1"/>
              <a:t>Bengen’s</a:t>
            </a:r>
            <a:r>
              <a:rPr lang="en-US" sz="1700" b="1" dirty="0"/>
              <a:t> 4% rule</a:t>
            </a:r>
          </a:p>
          <a:p>
            <a:r>
              <a:rPr lang="en-US" sz="1700" b="1" dirty="0"/>
              <a:t>Risk Management/Insurance: Annuities, Long-term care, Litigation</a:t>
            </a:r>
          </a:p>
          <a:p>
            <a:r>
              <a:rPr lang="en-US" sz="1700" b="1" dirty="0"/>
              <a:t>Social Security and Medicare: Claiming strategies, Medicare traps</a:t>
            </a:r>
          </a:p>
          <a:p>
            <a:r>
              <a:rPr lang="en-US" sz="1700" b="1" dirty="0"/>
              <a:t>Estate Planning: Probate, Executor/trustee duties, Philanthropy</a:t>
            </a:r>
          </a:p>
          <a:p>
            <a:r>
              <a:rPr lang="en-US" sz="1700" b="1" dirty="0"/>
              <a:t>Wrap-up: Case study reviewing previous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3700"/>
            <a:ext cx="4848225" cy="1050832"/>
          </a:xfrm>
        </p:spPr>
        <p:txBody>
          <a:bodyPr/>
          <a:lstStyle/>
          <a:p>
            <a:pPr algn="l"/>
            <a:r>
              <a:rPr lang="en-US" sz="2800" b="1" u="sng" dirty="0"/>
              <a:t>To Keep It Really Simple!</a:t>
            </a:r>
            <a:br>
              <a:rPr lang="en-US" sz="2800" b="1" u="sng" dirty="0"/>
            </a:br>
            <a:r>
              <a:rPr lang="en-US" sz="2800" b="1" u="sng" dirty="0"/>
              <a:t>One-Fund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05000"/>
            <a:ext cx="8042276" cy="4370667"/>
          </a:xfrm>
        </p:spPr>
        <p:txBody>
          <a:bodyPr>
            <a:normAutofit fontScale="62500" lnSpcReduction="20000"/>
          </a:bodyPr>
          <a:lstStyle/>
          <a:p>
            <a:r>
              <a:rPr lang="en-US" sz="3840" b="1" dirty="0"/>
              <a:t>Vanguard Life Strategy Funds</a:t>
            </a:r>
          </a:p>
          <a:p>
            <a:pPr>
              <a:buNone/>
            </a:pPr>
            <a:r>
              <a:rPr lang="en-US" sz="3097" b="1" dirty="0"/>
              <a:t>	</a:t>
            </a:r>
            <a:r>
              <a:rPr lang="en-US" sz="2857" b="1" dirty="0"/>
              <a:t>					</a:t>
            </a:r>
            <a:r>
              <a:rPr lang="en-US" sz="2857" b="1" u="sng" dirty="0"/>
              <a:t>Fixed Income</a:t>
            </a:r>
            <a:r>
              <a:rPr lang="en-US" sz="2857" b="1" dirty="0"/>
              <a:t>	   </a:t>
            </a:r>
            <a:r>
              <a:rPr lang="en-US" sz="2857" b="1" u="sng" dirty="0"/>
              <a:t>Equities</a:t>
            </a:r>
          </a:p>
          <a:p>
            <a:pPr>
              <a:buNone/>
            </a:pPr>
            <a:r>
              <a:rPr lang="en-US" sz="2857" b="1" dirty="0"/>
              <a:t>						</a:t>
            </a:r>
            <a:r>
              <a:rPr lang="en-US" sz="2857" b="1" u="sng" dirty="0"/>
              <a:t>U.S.</a:t>
            </a:r>
            <a:r>
              <a:rPr lang="en-US" sz="2857" b="1" dirty="0"/>
              <a:t>	</a:t>
            </a:r>
            <a:r>
              <a:rPr lang="en-US" sz="2857" b="1" u="sng" dirty="0"/>
              <a:t>Intl.</a:t>
            </a:r>
            <a:r>
              <a:rPr lang="en-US" sz="2857" b="1" dirty="0"/>
              <a:t>	</a:t>
            </a:r>
            <a:r>
              <a:rPr lang="en-US" sz="2857" b="1" u="sng" dirty="0"/>
              <a:t>U.S.</a:t>
            </a:r>
            <a:r>
              <a:rPr lang="en-US" sz="2857" b="1" dirty="0"/>
              <a:t>	</a:t>
            </a:r>
            <a:r>
              <a:rPr lang="en-US" sz="2857" b="1" u="sng" dirty="0"/>
              <a:t>Intl.</a:t>
            </a:r>
          </a:p>
          <a:p>
            <a:pPr lvl="1">
              <a:buNone/>
            </a:pPr>
            <a:r>
              <a:rPr lang="en-US" sz="2857" b="1" dirty="0"/>
              <a:t>VASIX Income Fund			56%	24%	12%	  8%</a:t>
            </a:r>
          </a:p>
          <a:p>
            <a:pPr lvl="1">
              <a:buNone/>
            </a:pPr>
            <a:r>
              <a:rPr lang="en-US" sz="2857" b="1" dirty="0"/>
              <a:t>VSCGX Conservative Growth Fund	42%	18%	24%	16%</a:t>
            </a:r>
          </a:p>
          <a:p>
            <a:pPr lvl="1">
              <a:buNone/>
            </a:pPr>
            <a:r>
              <a:rPr lang="en-US" sz="2857" b="1" dirty="0"/>
              <a:t>VSMGX Moderate Growth Fund	28%	12%	36%	24%</a:t>
            </a:r>
          </a:p>
          <a:p>
            <a:pPr lvl="1">
              <a:buNone/>
            </a:pPr>
            <a:r>
              <a:rPr lang="en-US" sz="2857" b="1" dirty="0"/>
              <a:t>VASGX Growth Fund			14%	  6%	48%	32%</a:t>
            </a:r>
          </a:p>
          <a:p>
            <a:endParaRPr lang="en-US" b="1" dirty="0"/>
          </a:p>
          <a:p>
            <a:r>
              <a:rPr lang="en-US" sz="3840" b="1" dirty="0"/>
              <a:t>Target Date Funds: 2020, 2025, 2030 … 2055</a:t>
            </a:r>
          </a:p>
          <a:p>
            <a:pPr lvl="1"/>
            <a:r>
              <a:rPr lang="en-US" sz="3200" b="1" dirty="0"/>
              <a:t>Vanguard, Fidelity, T Rowe Price,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8300"/>
            <a:ext cx="8042276" cy="838200"/>
          </a:xfrm>
        </p:spPr>
        <p:txBody>
          <a:bodyPr/>
          <a:lstStyle/>
          <a:p>
            <a:r>
              <a:rPr lang="en-US" dirty="0"/>
              <a:t>Rick </a:t>
            </a:r>
            <a:r>
              <a:rPr lang="en-US" dirty="0" err="1"/>
              <a:t>Ferri’s</a:t>
            </a:r>
            <a:r>
              <a:rPr lang="en-US" dirty="0"/>
              <a:t> </a:t>
            </a:r>
            <a:br>
              <a:rPr lang="en-US" u="sng" dirty="0"/>
            </a:br>
            <a:r>
              <a:rPr lang="en-US" u="sng" dirty="0"/>
              <a:t>6 Rules for Disciplined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Have a long-term investment philosophy.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Form a prudent asset allocation based on this philosophy.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Select low-cost funds to represent asset classes in the allocation.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Maintain this portfolio through all market conditions.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Don’t change the asset allocation due to recent market activity.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Don’t hold back on new investments while waiting for market clarity.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2100"/>
            <a:ext cx="4225925" cy="381000"/>
          </a:xfrm>
        </p:spPr>
        <p:txBody>
          <a:bodyPr/>
          <a:lstStyle/>
          <a:p>
            <a:pPr algn="l"/>
            <a:r>
              <a:rPr lang="en-US" sz="2800" b="1" u="sng" dirty="0"/>
              <a:t>To Probe Further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25500"/>
            <a:ext cx="8042276" cy="5450168"/>
          </a:xfrm>
        </p:spPr>
        <p:txBody>
          <a:bodyPr>
            <a:normAutofit/>
          </a:bodyPr>
          <a:lstStyle/>
          <a:p>
            <a:r>
              <a:rPr lang="en-US" sz="1800" b="1" dirty="0"/>
              <a:t>Making Sense of Investment Risk, Paul Merriman, AAII Journal, March 2020 </a:t>
            </a:r>
          </a:p>
          <a:p>
            <a:r>
              <a:rPr lang="en-US" sz="1800" b="1" dirty="0"/>
              <a:t>Rebalancing: A Sound Strategy for Limiting Risk, Vanguard, June 2019</a:t>
            </a:r>
          </a:p>
          <a:p>
            <a:r>
              <a:rPr lang="en-US" sz="1800" b="1" dirty="0"/>
              <a:t>Global Equity Investing, The Benefits of Diversification and Sizing Your Allocation, Vanguard, February 2019</a:t>
            </a:r>
          </a:p>
          <a:p>
            <a:r>
              <a:rPr lang="en-US" sz="1800" b="1" dirty="0"/>
              <a:t>The Importance of Diversification in Retirement Portfolios, Craig </a:t>
            </a:r>
            <a:r>
              <a:rPr lang="en-US" sz="1800" b="1" dirty="0" err="1"/>
              <a:t>Israelsen</a:t>
            </a:r>
            <a:r>
              <a:rPr lang="en-US" sz="1800" b="1" dirty="0"/>
              <a:t>, AAII Journal, April 2015</a:t>
            </a:r>
          </a:p>
          <a:p>
            <a:r>
              <a:rPr lang="en-US" sz="1800" b="1" dirty="0"/>
              <a:t>Portfolio Selection, Harry Markowitz, Journal of Finance, 1952</a:t>
            </a:r>
          </a:p>
          <a:p>
            <a:r>
              <a:rPr lang="en-US" sz="1800" b="1" dirty="0"/>
              <a:t>A Random Walk Down Wall Street, Burton </a:t>
            </a:r>
            <a:r>
              <a:rPr lang="en-US" sz="1800" b="1" dirty="0" err="1"/>
              <a:t>Malkiel</a:t>
            </a:r>
            <a:r>
              <a:rPr lang="en-US" sz="1800" b="1" dirty="0"/>
              <a:t>, Norton &amp; Co.</a:t>
            </a:r>
          </a:p>
          <a:p>
            <a:r>
              <a:rPr lang="en-US" sz="1800" b="1" dirty="0"/>
              <a:t>Winning the Loser’s Game, Charles Ellis, McGraw-Hill</a:t>
            </a:r>
          </a:p>
          <a:p>
            <a:r>
              <a:rPr lang="en-US" sz="1800" b="1" dirty="0"/>
              <a:t>Investing at Level 3, James </a:t>
            </a:r>
            <a:r>
              <a:rPr lang="en-US" sz="1800" b="1" dirty="0" err="1"/>
              <a:t>Cloonan</a:t>
            </a:r>
            <a:r>
              <a:rPr lang="en-US" sz="1800" b="1" dirty="0"/>
              <a:t>, AAII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8600"/>
            <a:ext cx="3743325" cy="558800"/>
          </a:xfrm>
        </p:spPr>
        <p:txBody>
          <a:bodyPr/>
          <a:lstStyle/>
          <a:p>
            <a:pPr algn="l"/>
            <a:r>
              <a:rPr lang="en-US" sz="2800" b="1" u="sng" dirty="0"/>
              <a:t>Useful Websites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17600"/>
            <a:ext cx="8042276" cy="5158068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hlinkClick r:id="rId2"/>
              </a:rPr>
              <a:t>http://aaii.com  </a:t>
            </a:r>
            <a:r>
              <a:rPr lang="en-US" sz="1800" b="1" dirty="0"/>
              <a:t>Broad selection of investing material</a:t>
            </a:r>
          </a:p>
          <a:p>
            <a:r>
              <a:rPr lang="en-US" sz="1800" b="1" dirty="0">
                <a:hlinkClick r:id="rId3"/>
              </a:rPr>
              <a:t>http://siliconvalleyaaii.org  </a:t>
            </a:r>
            <a:r>
              <a:rPr lang="en-US" sz="1800" b="1" dirty="0"/>
              <a:t>Previous presentations on various topics</a:t>
            </a:r>
          </a:p>
          <a:p>
            <a:r>
              <a:rPr lang="en-US" sz="1800" b="1" dirty="0">
                <a:hlinkClick r:id="rId4"/>
              </a:rPr>
              <a:t>https://sccld.org/resources/business/</a:t>
            </a:r>
            <a:r>
              <a:rPr lang="en-US" sz="1800" b="1" dirty="0"/>
              <a:t>    Business &amp; Money</a:t>
            </a:r>
          </a:p>
          <a:p>
            <a:pPr lvl="1">
              <a:buNone/>
            </a:pPr>
            <a:r>
              <a:rPr lang="en-US" sz="1600" b="1" dirty="0"/>
              <a:t>	</a:t>
            </a:r>
            <a:r>
              <a:rPr lang="en-US" sz="1800" b="1" dirty="0"/>
              <a:t>Morningstar Research Center, S&amp;P’s </a:t>
            </a:r>
            <a:r>
              <a:rPr lang="en-US" sz="1800" b="1" dirty="0" err="1"/>
              <a:t>NetAdvantage</a:t>
            </a:r>
            <a:r>
              <a:rPr lang="en-US" sz="1800" b="1" dirty="0"/>
              <a:t>, Value Line</a:t>
            </a:r>
          </a:p>
          <a:p>
            <a:r>
              <a:rPr lang="en-US" sz="1800" b="1" dirty="0">
                <a:hlinkClick r:id="rId5"/>
              </a:rPr>
              <a:t>https://portfoliovisualizer.com  </a:t>
            </a:r>
            <a:r>
              <a:rPr lang="en-US" sz="1800" b="1" dirty="0"/>
              <a:t>Free access to a wide selection of tools</a:t>
            </a:r>
          </a:p>
          <a:p>
            <a:r>
              <a:rPr lang="en-US" sz="1800" b="1" dirty="0">
                <a:hlinkClick r:id="rId6"/>
              </a:rPr>
              <a:t>https://vanguard.com</a:t>
            </a:r>
            <a:r>
              <a:rPr lang="en-US" sz="1800" b="1" dirty="0"/>
              <a:t>	    </a:t>
            </a:r>
            <a:r>
              <a:rPr lang="en-US" sz="1800" b="1" dirty="0">
                <a:hlinkClick r:id="rId7"/>
              </a:rPr>
              <a:t>https://fidelity.com</a:t>
            </a:r>
            <a:r>
              <a:rPr lang="en-US" sz="1800" b="1" dirty="0"/>
              <a:t>	</a:t>
            </a:r>
            <a:r>
              <a:rPr lang="en-US" sz="1800" b="1" dirty="0">
                <a:hlinkClick r:id="rId8"/>
              </a:rPr>
              <a:t>https://schwab.com</a:t>
            </a:r>
            <a:endParaRPr lang="en-US" sz="1800" b="1" dirty="0"/>
          </a:p>
          <a:p>
            <a:r>
              <a:rPr lang="en-US" sz="1800" b="1" dirty="0">
                <a:hlinkClick r:id="rId9"/>
              </a:rPr>
              <a:t>http://scallan.com  </a:t>
            </a:r>
            <a:r>
              <a:rPr lang="en-US" sz="1800" b="1" dirty="0"/>
              <a:t>Callan chart</a:t>
            </a:r>
          </a:p>
          <a:p>
            <a:r>
              <a:rPr lang="en-US" sz="1800" b="1" dirty="0">
                <a:hlinkClick r:id="rId10"/>
              </a:rPr>
              <a:t>http://bogleheads.org  </a:t>
            </a:r>
            <a:r>
              <a:rPr lang="en-US" sz="1800" b="1" dirty="0"/>
              <a:t>Interesting blog</a:t>
            </a:r>
          </a:p>
          <a:p>
            <a:r>
              <a:rPr lang="en-US" sz="1800" b="1" dirty="0">
                <a:hlinkClick r:id="rId11"/>
              </a:rPr>
              <a:t>https://obliviousinvestor.com/index-funds/  </a:t>
            </a:r>
            <a:r>
              <a:rPr lang="en-US" sz="1800" b="1" dirty="0"/>
              <a:t>Mike Piper blog</a:t>
            </a:r>
          </a:p>
          <a:p>
            <a:r>
              <a:rPr lang="en-US" sz="1800" b="1" dirty="0">
                <a:hlinkClick r:id="rId12"/>
              </a:rPr>
              <a:t>https://rickferri.com/investment-philosophy/  </a:t>
            </a:r>
            <a:r>
              <a:rPr lang="en-US" sz="1800" b="1" dirty="0"/>
              <a:t>Rick </a:t>
            </a:r>
            <a:r>
              <a:rPr lang="en-US" sz="1800" b="1" dirty="0" err="1"/>
              <a:t>Ferri</a:t>
            </a:r>
            <a:r>
              <a:rPr lang="en-US" sz="1800" b="1" dirty="0"/>
              <a:t> blog</a:t>
            </a:r>
          </a:p>
          <a:p>
            <a:r>
              <a:rPr lang="en-US" sz="1800" b="1" dirty="0">
                <a:hlinkClick r:id="rId13"/>
              </a:rPr>
              <a:t>https:/muscularportfolios.com </a:t>
            </a:r>
            <a:r>
              <a:rPr lang="en-US" sz="1800" b="1" dirty="0"/>
              <a:t>Brian Livingston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800"/>
            <a:ext cx="8042276" cy="22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nvest_Foo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064" r="-24064"/>
          <a:stretch>
            <a:fillRect/>
          </a:stretch>
        </p:blipFill>
        <p:spPr>
          <a:xfrm>
            <a:off x="549275" y="990600"/>
            <a:ext cx="8042276" cy="49530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1000"/>
            <a:ext cx="5661025" cy="1041400"/>
          </a:xfrm>
        </p:spPr>
        <p:txBody>
          <a:bodyPr/>
          <a:lstStyle/>
          <a:p>
            <a:pPr algn="l"/>
            <a:r>
              <a:rPr lang="en-US" sz="2800" b="1" u="sng" dirty="0"/>
              <a:t>Overview for Today’s Workshop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93900"/>
            <a:ext cx="8042276" cy="3949701"/>
          </a:xfrm>
        </p:spPr>
        <p:txBody>
          <a:bodyPr/>
          <a:lstStyle/>
          <a:p>
            <a:r>
              <a:rPr lang="en-US" b="1" dirty="0"/>
              <a:t>The 5-step investing process</a:t>
            </a:r>
          </a:p>
          <a:p>
            <a:r>
              <a:rPr lang="en-US" b="1" dirty="0"/>
              <a:t>Asset class characteristics</a:t>
            </a:r>
          </a:p>
          <a:p>
            <a:r>
              <a:rPr lang="en-US" b="1" dirty="0"/>
              <a:t>Modern Portfolio Theory</a:t>
            </a:r>
          </a:p>
          <a:p>
            <a:r>
              <a:rPr lang="en-US" b="1" dirty="0"/>
              <a:t>Building simple multi-asset portfolios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33400"/>
            <a:ext cx="5635625" cy="800100"/>
          </a:xfrm>
        </p:spPr>
        <p:txBody>
          <a:bodyPr/>
          <a:lstStyle/>
          <a:p>
            <a:pPr algn="l"/>
            <a:r>
              <a:rPr lang="en-US" sz="2800" b="1" u="sng" dirty="0"/>
              <a:t>The 5-Step Investing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66900"/>
            <a:ext cx="8042276" cy="44087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Define your Personal Investor Profile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Document your Investor Policy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Design your personalized portfolio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Implement your portfolio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Review and rebalance periodically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4327525" cy="834932"/>
          </a:xfrm>
        </p:spPr>
        <p:txBody>
          <a:bodyPr/>
          <a:lstStyle/>
          <a:p>
            <a:r>
              <a:rPr lang="en-US" dirty="0"/>
              <a:t>First know thyself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57399"/>
            <a:ext cx="8042276" cy="3886201"/>
          </a:xfrm>
        </p:spPr>
        <p:txBody>
          <a:bodyPr/>
          <a:lstStyle/>
          <a:p>
            <a:endParaRPr lang="en-US" dirty="0"/>
          </a:p>
          <a:p>
            <a:r>
              <a:rPr lang="en-US" b="1" i="1" dirty="0"/>
              <a:t>“If you don’t know who you really are,</a:t>
            </a:r>
          </a:p>
          <a:p>
            <a:pPr>
              <a:buNone/>
            </a:pPr>
            <a:r>
              <a:rPr lang="en-US" b="1" i="1" dirty="0"/>
              <a:t>          the stock market is an expensive place to find out.”</a:t>
            </a:r>
          </a:p>
          <a:p>
            <a:pPr>
              <a:buNone/>
            </a:pPr>
            <a:endParaRPr lang="en-US" b="1" i="1" dirty="0"/>
          </a:p>
          <a:p>
            <a:pPr algn="r">
              <a:buNone/>
            </a:pPr>
            <a:r>
              <a:rPr lang="en-US" dirty="0"/>
              <a:t>Adam Smith (1722 – 1790)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9100"/>
            <a:ext cx="6880225" cy="469900"/>
          </a:xfrm>
        </p:spPr>
        <p:txBody>
          <a:bodyPr/>
          <a:lstStyle/>
          <a:p>
            <a:pPr algn="l"/>
            <a:r>
              <a:rPr lang="en-US" sz="2800" b="1" u="sng" dirty="0"/>
              <a:t>1. The Personal Investor Profile, PIP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79500"/>
            <a:ext cx="8042276" cy="519616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Who am I?</a:t>
            </a:r>
          </a:p>
          <a:p>
            <a:pPr lvl="1"/>
            <a:r>
              <a:rPr lang="en-US" b="1" dirty="0"/>
              <a:t>Age, Marital status, Retired, Mortgage etc.</a:t>
            </a:r>
          </a:p>
          <a:p>
            <a:r>
              <a:rPr lang="en-US" b="1" dirty="0"/>
              <a:t>Time horizon?</a:t>
            </a:r>
          </a:p>
          <a:p>
            <a:pPr lvl="1"/>
            <a:r>
              <a:rPr lang="en-US" b="1" dirty="0"/>
              <a:t>Short-term goals, long-term goals</a:t>
            </a:r>
          </a:p>
          <a:p>
            <a:r>
              <a:rPr lang="en-US" b="1" dirty="0"/>
              <a:t>Risk tolerance?</a:t>
            </a:r>
          </a:p>
          <a:p>
            <a:pPr lvl="1"/>
            <a:r>
              <a:rPr lang="en-US" b="1" dirty="0"/>
              <a:t>Eat well versus sleep well decision</a:t>
            </a:r>
          </a:p>
          <a:p>
            <a:pPr lvl="1"/>
            <a:r>
              <a:rPr lang="en-US" b="1" dirty="0"/>
              <a:t>Questionnaires at Schwab, Vanguard, Fidelity, etc.</a:t>
            </a:r>
          </a:p>
          <a:p>
            <a:r>
              <a:rPr lang="en-US" b="1" dirty="0"/>
              <a:t>Income needs?</a:t>
            </a:r>
          </a:p>
          <a:p>
            <a:pPr lvl="1">
              <a:buNone/>
            </a:pPr>
            <a:r>
              <a:rPr lang="en-US" b="1" dirty="0"/>
              <a:t>Need to generate income, capital gains</a:t>
            </a:r>
          </a:p>
          <a:p>
            <a:r>
              <a:rPr lang="en-US" b="1" dirty="0"/>
              <a:t>Tax status?</a:t>
            </a:r>
          </a:p>
          <a:p>
            <a:pPr lvl="1"/>
            <a:r>
              <a:rPr lang="en-US" b="1" dirty="0"/>
              <a:t>FIT and SIT brackets, AMT status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17C1-5678-A243-8CBF-DFC2A29BD2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2885</TotalTime>
  <Words>3064</Words>
  <Application>Microsoft Office PowerPoint</Application>
  <PresentationFormat>On-screen Show (4:3)</PresentationFormat>
  <Paragraphs>577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News Gothic MT</vt:lpstr>
      <vt:lpstr>Wingdings 2</vt:lpstr>
      <vt:lpstr>Breeze</vt:lpstr>
      <vt:lpstr>Silicon Valley Chapter American Association of Individual Investors  Financial Planning Workshops Investing … Part 1 </vt:lpstr>
      <vt:lpstr>Disclaimer</vt:lpstr>
      <vt:lpstr>Silicon Valley Chapter American Association of Individual Investors</vt:lpstr>
      <vt:lpstr>Our Next Event and Special Interest Group Webcasts</vt:lpstr>
      <vt:lpstr>Financial Planning Workshops</vt:lpstr>
      <vt:lpstr>Overview for Today’s Workshop </vt:lpstr>
      <vt:lpstr>The 5-Step Investing Process</vt:lpstr>
      <vt:lpstr>First know thyself !</vt:lpstr>
      <vt:lpstr>1. The Personal Investor Profile, PIP</vt:lpstr>
      <vt:lpstr>Techniques to Control Risk</vt:lpstr>
      <vt:lpstr>Dollar Cost Averaging</vt:lpstr>
      <vt:lpstr>Value Averaging</vt:lpstr>
      <vt:lpstr>Typical Life Cycle Investing</vt:lpstr>
      <vt:lpstr>2. The Investment Policy Statement, IPS</vt:lpstr>
      <vt:lpstr>Can you Summarize Your IPS on an Index Card?</vt:lpstr>
      <vt:lpstr>3. Design Your Personalized Portfolio</vt:lpstr>
      <vt:lpstr>Asset Location: Traditional Portfolio Rebalance each account separately</vt:lpstr>
      <vt:lpstr>Asset Location: Household Portfolio Rebalance total portfolio</vt:lpstr>
      <vt:lpstr>4. Implement Your Portfolio </vt:lpstr>
      <vt:lpstr>5. Review and Rebalance</vt:lpstr>
      <vt:lpstr>Rebalancing Your Portfolio</vt:lpstr>
      <vt:lpstr>Practical Aspects of Rebalancing</vt:lpstr>
      <vt:lpstr>Asset Classes</vt:lpstr>
      <vt:lpstr>The Brinson Study</vt:lpstr>
      <vt:lpstr>Cash (1989-09/2022) portfoliovisualizer.com</vt:lpstr>
      <vt:lpstr>Characteristics for  Cash and Cash Equivalents (1989-09/2022)</vt:lpstr>
      <vt:lpstr>Total U.S. Bond Market (1989 - 09/2022)    portfoliovisualizer.com </vt:lpstr>
      <vt:lpstr>Characteristics for  Total US Bond Market (1989-09/2022)</vt:lpstr>
      <vt:lpstr>Total U.S. Stock Market (1989 – 09/2022) portfoliovisualizer.com</vt:lpstr>
      <vt:lpstr>Characteristics for  Total US Stock Market (1987-09/2021)</vt:lpstr>
      <vt:lpstr>Modern Portfolio Theory</vt:lpstr>
      <vt:lpstr>Many Portfolio Theories  </vt:lpstr>
      <vt:lpstr>Risk and Return are Correlated</vt:lpstr>
      <vt:lpstr>The Third Dimension … Correlation</vt:lpstr>
      <vt:lpstr>Basic MPT Equations</vt:lpstr>
      <vt:lpstr>Simple Portfolio with 2 Risky Assets</vt:lpstr>
      <vt:lpstr>2 Assets: Correlation = 1.0</vt:lpstr>
      <vt:lpstr>2 Assets: Correlation = 0.5</vt:lpstr>
      <vt:lpstr>2 Assets: Correlation = 0</vt:lpstr>
      <vt:lpstr>2 Assets: Correlation = -0.5</vt:lpstr>
      <vt:lpstr>2 Assets: Correlation = -1.0</vt:lpstr>
      <vt:lpstr>How Well Does MPT Work in Practice?</vt:lpstr>
      <vt:lpstr>Simple 2-Asset Portfolio 1 90% Bond Market + 10% Stock Market</vt:lpstr>
      <vt:lpstr>Simple 2-Asset Portfolio 2 30% Bond Market + 70% Stock Market</vt:lpstr>
      <vt:lpstr>Characteristic data for  Simple 2-Asset Portfolios (1989 – 9/2022)</vt:lpstr>
      <vt:lpstr>How Can We Diversify Further?</vt:lpstr>
      <vt:lpstr>The Callan Periodic Table of Investment Returns</vt:lpstr>
      <vt:lpstr>Correlations of Major Asset Classes Portfolio Visualizer 9/1/09 – 8/31/19</vt:lpstr>
      <vt:lpstr>The Vanguard “Lazy Portfolios”</vt:lpstr>
      <vt:lpstr>To Keep It Really Simple! One-Fund Solutions</vt:lpstr>
      <vt:lpstr>Rick Ferri’s  6 Rules for Disciplined Investing</vt:lpstr>
      <vt:lpstr>To Probe Further</vt:lpstr>
      <vt:lpstr>Useful Websites</vt:lpstr>
      <vt:lpstr>PowerPoint Presentation</vt:lpstr>
    </vt:vector>
  </TitlesOfParts>
  <Company>About Women's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Security Claiming Strategies, Medicare Myths ….. And More</dc:title>
  <dc:creator>Fred Smith</dc:creator>
  <cp:lastModifiedBy>Debra Stikes</cp:lastModifiedBy>
  <cp:revision>157</cp:revision>
  <cp:lastPrinted>2017-06-09T00:13:50Z</cp:lastPrinted>
  <dcterms:created xsi:type="dcterms:W3CDTF">2020-09-29T21:46:59Z</dcterms:created>
  <dcterms:modified xsi:type="dcterms:W3CDTF">2022-10-12T19:24:32Z</dcterms:modified>
</cp:coreProperties>
</file>